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embeddedFontLst>
    <p:embeddedFont>
      <p:font typeface="Nunito" pitchFamily="2" charset="0"/>
      <p:regular r:id="rId22"/>
      <p:bold r:id="rId23"/>
      <p:italic r:id="rId24"/>
      <p:boldItalic r:id="rId25"/>
    </p:embeddedFont>
    <p:embeddedFont>
      <p:font typeface="Nunito Medium" panose="020B0604020202020204" charset="0"/>
      <p:regular r:id="rId26"/>
      <p:bold r:id="rId27"/>
      <p:italic r:id="rId28"/>
      <p:boldItalic r:id="rId29"/>
    </p:embeddedFont>
    <p:embeddedFont>
      <p:font typeface="Play" panose="020B0604020202020204" charset="0"/>
      <p:regular r:id="rId30"/>
      <p:bold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15:clr>
            <a:srgbClr val="747775"/>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6" roundtripDataSignature="AMtx7mgjebPkjVRBuXS2nOZfiT/fNKECh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a Rossi"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201" y="45"/>
      </p:cViewPr>
      <p:guideLst>
        <p:guide orient="horz"/>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9" Type="http://schemas.openxmlformats.org/officeDocument/2006/relationships/viewProps" Target="viewProps.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36"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it-IT" sz="1200" b="0" i="0" u="none" strike="noStrike" cap="none">
                <a:solidFill>
                  <a:schemeClr val="dk1"/>
                </a:solidFill>
                <a:latin typeface="Arial"/>
                <a:ea typeface="Arial"/>
                <a:cs typeface="Arial"/>
                <a:sym typeface="Arial"/>
              </a:rPr>
              <a:t>‹N›</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5" name="Google Shape;17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4" name="Google Shape;18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34319f66b00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3" name="Google Shape;193;g34319f66b00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2" name="Google Shape;20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1" name="Google Shape;21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0" name="Google Shape;22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3426b171ed4_0_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0" name="Google Shape;230;g3426b171ed4_0_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9" name="Google Shape;239;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8" name="Google Shape;248;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34fa6e28063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8" name="Google Shape;258;g34fa6e28063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6" name="Google Shape;10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6" name="Google Shape;11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6" name="Google Shape;13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46954bf6ca_0_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5" name="Google Shape;145;g346954bf6ca_0_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6" name="Google Shape;15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5" name="Google Shape;16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5"/>
        <p:cNvGrpSpPr/>
        <p:nvPr/>
      </p:nvGrpSpPr>
      <p:grpSpPr>
        <a:xfrm>
          <a:off x="0" y="0"/>
          <a:ext cx="0" cy="0"/>
          <a:chOff x="0" y="0"/>
          <a:chExt cx="0" cy="0"/>
        </a:xfrm>
      </p:grpSpPr>
      <p:sp>
        <p:nvSpPr>
          <p:cNvPr id="16" name="Google Shape;16;p2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72"/>
        <p:cNvGrpSpPr/>
        <p:nvPr/>
      </p:nvGrpSpPr>
      <p:grpSpPr>
        <a:xfrm>
          <a:off x="0" y="0"/>
          <a:ext cx="0" cy="0"/>
          <a:chOff x="0" y="0"/>
          <a:chExt cx="0" cy="0"/>
        </a:xfrm>
      </p:grpSpPr>
      <p:sp>
        <p:nvSpPr>
          <p:cNvPr id="73" name="Google Shape;73;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_Titolo e testo verticale" type="vertTitleAndTx">
  <p:cSld name="VERTICAL_TITLE_AND_VERTICAL_TEXT">
    <p:spTree>
      <p:nvGrpSpPr>
        <p:cNvPr id="1" name="Shape 78"/>
        <p:cNvGrpSpPr/>
        <p:nvPr/>
      </p:nvGrpSpPr>
      <p:grpSpPr>
        <a:xfrm>
          <a:off x="0" y="0"/>
          <a:ext cx="0" cy="0"/>
          <a:chOff x="0" y="0"/>
          <a:chExt cx="0" cy="0"/>
        </a:xfrm>
      </p:grpSpPr>
      <p:sp>
        <p:nvSpPr>
          <p:cNvPr id="79" name="Google Shape;79;p3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1"/>
        <p:cNvGrpSpPr/>
        <p:nvPr/>
      </p:nvGrpSpPr>
      <p:grpSpPr>
        <a:xfrm>
          <a:off x="0" y="0"/>
          <a:ext cx="0" cy="0"/>
          <a:chOff x="0" y="0"/>
          <a:chExt cx="0" cy="0"/>
        </a:xfrm>
      </p:grpSpPr>
      <p:sp>
        <p:nvSpPr>
          <p:cNvPr id="22" name="Google Shape;22;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7"/>
        <p:cNvGrpSpPr/>
        <p:nvPr/>
      </p:nvGrpSpPr>
      <p:grpSpPr>
        <a:xfrm>
          <a:off x="0" y="0"/>
          <a:ext cx="0" cy="0"/>
          <a:chOff x="0" y="0"/>
          <a:chExt cx="0" cy="0"/>
        </a:xfrm>
      </p:grpSpPr>
      <p:sp>
        <p:nvSpPr>
          <p:cNvPr id="28" name="Google Shape;28;p2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0" name="Google Shape;3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3"/>
        <p:cNvGrpSpPr/>
        <p:nvPr/>
      </p:nvGrpSpPr>
      <p:grpSpPr>
        <a:xfrm>
          <a:off x="0" y="0"/>
          <a:ext cx="0" cy="0"/>
          <a:chOff x="0" y="0"/>
          <a:chExt cx="0" cy="0"/>
        </a:xfrm>
      </p:grpSpPr>
      <p:sp>
        <p:nvSpPr>
          <p:cNvPr id="34" name="Google Shape;34;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40"/>
        <p:cNvGrpSpPr/>
        <p:nvPr/>
      </p:nvGrpSpPr>
      <p:grpSpPr>
        <a:xfrm>
          <a:off x="0" y="0"/>
          <a:ext cx="0" cy="0"/>
          <a:chOff x="0" y="0"/>
          <a:chExt cx="0" cy="0"/>
        </a:xfrm>
      </p:grpSpPr>
      <p:sp>
        <p:nvSpPr>
          <p:cNvPr id="41" name="Google Shape;41;p2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9"/>
        <p:cNvGrpSpPr/>
        <p:nvPr/>
      </p:nvGrpSpPr>
      <p:grpSpPr>
        <a:xfrm>
          <a:off x="0" y="0"/>
          <a:ext cx="0" cy="0"/>
          <a:chOff x="0" y="0"/>
          <a:chExt cx="0" cy="0"/>
        </a:xfrm>
      </p:grpSpPr>
      <p:sp>
        <p:nvSpPr>
          <p:cNvPr id="50" name="Google Shape;50;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4"/>
        <p:cNvGrpSpPr/>
        <p:nvPr/>
      </p:nvGrpSpPr>
      <p:grpSpPr>
        <a:xfrm>
          <a:off x="0" y="0"/>
          <a:ext cx="0" cy="0"/>
          <a:chOff x="0" y="0"/>
          <a:chExt cx="0" cy="0"/>
        </a:xfrm>
      </p:grpSpPr>
      <p:sp>
        <p:nvSpPr>
          <p:cNvPr id="55" name="Google Shape;5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8"/>
        <p:cNvGrpSpPr/>
        <p:nvPr/>
      </p:nvGrpSpPr>
      <p:grpSpPr>
        <a:xfrm>
          <a:off x="0" y="0"/>
          <a:ext cx="0" cy="0"/>
          <a:chOff x="0" y="0"/>
          <a:chExt cx="0" cy="0"/>
        </a:xfrm>
      </p:grpSpPr>
      <p:sp>
        <p:nvSpPr>
          <p:cNvPr id="59" name="Google Shape;59;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5"/>
        <p:cNvGrpSpPr/>
        <p:nvPr/>
      </p:nvGrpSpPr>
      <p:grpSpPr>
        <a:xfrm>
          <a:off x="0" y="0"/>
          <a:ext cx="0" cy="0"/>
          <a:chOff x="0" y="0"/>
          <a:chExt cx="0" cy="0"/>
        </a:xfrm>
      </p:grpSpPr>
      <p:sp>
        <p:nvSpPr>
          <p:cNvPr id="66" name="Google Shape;66;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9"/>
          <p:cNvSpPr>
            <a:spLocks noGrp="1"/>
          </p:cNvSpPr>
          <p:nvPr>
            <p:ph type="pic" idx="2"/>
          </p:nvPr>
        </p:nvSpPr>
        <p:spPr>
          <a:xfrm>
            <a:off x="5183188" y="987425"/>
            <a:ext cx="6172200" cy="4873625"/>
          </a:xfrm>
          <a:prstGeom prst="rect">
            <a:avLst/>
          </a:prstGeom>
          <a:noFill/>
          <a:ln>
            <a:noFill/>
          </a:ln>
        </p:spPr>
      </p:sp>
      <p:sp>
        <p:nvSpPr>
          <p:cNvPr id="68" name="Google Shape;68;p2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politichelocalicibo.it/wp-content/uploads/2022/07/Manifesto_RetePLC_revisione-luglio.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7419975" y="1907277"/>
            <a:ext cx="1352550" cy="942975"/>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89" name="Google Shape;89;p1"/>
          <p:cNvGrpSpPr/>
          <p:nvPr/>
        </p:nvGrpSpPr>
        <p:grpSpPr>
          <a:xfrm>
            <a:off x="0" y="-16565"/>
            <a:ext cx="12191999" cy="6891130"/>
            <a:chOff x="0" y="-16565"/>
            <a:chExt cx="12191999" cy="6891130"/>
          </a:xfrm>
        </p:grpSpPr>
        <p:pic>
          <p:nvPicPr>
            <p:cNvPr id="90" name="Google Shape;90;p1"/>
            <p:cNvPicPr preferRelativeResize="0"/>
            <p:nvPr/>
          </p:nvPicPr>
          <p:blipFill rotWithShape="1">
            <a:blip r:embed="rId3">
              <a:alphaModFix/>
            </a:blip>
            <a:srcRect/>
            <a:stretch/>
          </p:blipFill>
          <p:spPr>
            <a:xfrm>
              <a:off x="0" y="-16565"/>
              <a:ext cx="12191999" cy="6891130"/>
            </a:xfrm>
            <a:prstGeom prst="rect">
              <a:avLst/>
            </a:prstGeom>
            <a:noFill/>
            <a:ln>
              <a:noFill/>
            </a:ln>
          </p:spPr>
        </p:pic>
        <p:sp>
          <p:nvSpPr>
            <p:cNvPr id="91" name="Google Shape;91;p1"/>
            <p:cNvSpPr txBox="1"/>
            <p:nvPr/>
          </p:nvSpPr>
          <p:spPr>
            <a:xfrm>
              <a:off x="666749" y="904875"/>
              <a:ext cx="7667626" cy="2554545"/>
            </a:xfrm>
            <a:prstGeom prst="rect">
              <a:avLst/>
            </a:prstGeom>
            <a:solidFill>
              <a:srgbClr val="DDD4C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p:txBody>
        </p:sp>
      </p:grpSp>
      <p:sp>
        <p:nvSpPr>
          <p:cNvPr id="92" name="Google Shape;92;p1"/>
          <p:cNvSpPr txBox="1"/>
          <p:nvPr/>
        </p:nvSpPr>
        <p:spPr>
          <a:xfrm>
            <a:off x="790575" y="790875"/>
            <a:ext cx="7923600" cy="2385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it-IT" sz="4900" b="1" i="0" u="none" strike="noStrike" cap="none">
                <a:solidFill>
                  <a:srgbClr val="7F6000"/>
                </a:solidFill>
                <a:latin typeface="Nunito"/>
                <a:ea typeface="Nunito"/>
                <a:cs typeface="Nunito"/>
                <a:sym typeface="Nunito"/>
              </a:rPr>
              <a:t>Politiche Locali del Cibo</a:t>
            </a:r>
            <a:endParaRPr sz="4900" b="1" i="0" u="none" strike="noStrike" cap="none">
              <a:solidFill>
                <a:srgbClr val="7F6000"/>
              </a:solidFill>
              <a:highlight>
                <a:srgbClr val="FFFF00"/>
              </a:highlight>
              <a:latin typeface="Nunito"/>
              <a:ea typeface="Nunito"/>
              <a:cs typeface="Nunito"/>
              <a:sym typeface="Nunito"/>
            </a:endParaRPr>
          </a:p>
          <a:p>
            <a:pPr marL="0" marR="0" lvl="0" indent="0" algn="l" rtl="0">
              <a:lnSpc>
                <a:spcPct val="100000"/>
              </a:lnSpc>
              <a:spcBef>
                <a:spcPts val="0"/>
              </a:spcBef>
              <a:spcAft>
                <a:spcPts val="0"/>
              </a:spcAft>
              <a:buClr>
                <a:srgbClr val="000000"/>
              </a:buClr>
              <a:buSzPts val="4400"/>
              <a:buFont typeface="Arial"/>
              <a:buNone/>
            </a:pPr>
            <a:br>
              <a:rPr lang="it-IT" sz="1200" b="0" i="0" u="none" strike="noStrike" cap="none">
                <a:solidFill>
                  <a:srgbClr val="222222"/>
                </a:solidFill>
                <a:latin typeface="Nunito Medium"/>
                <a:ea typeface="Nunito Medium"/>
                <a:cs typeface="Nunito Medium"/>
                <a:sym typeface="Nunito Medium"/>
              </a:rPr>
            </a:br>
            <a:r>
              <a:rPr lang="it-IT" sz="2000" b="0" i="0" u="none" strike="noStrike" cap="none">
                <a:solidFill>
                  <a:srgbClr val="222222"/>
                </a:solidFill>
                <a:latin typeface="Nunito Medium"/>
                <a:ea typeface="Nunito Medium"/>
                <a:cs typeface="Nunito Medium"/>
                <a:sym typeface="Nunito Medium"/>
              </a:rPr>
              <a:t>Significati e definizioni, principi, percorsi e approcci per la trasformazione dei sistemi alimentari locali</a:t>
            </a:r>
            <a:endParaRPr sz="1600" b="0" i="0" u="none" strike="noStrike" cap="none">
              <a:solidFill>
                <a:srgbClr val="222222"/>
              </a:solidFill>
              <a:latin typeface="Nunito Medium"/>
              <a:ea typeface="Nunito Medium"/>
              <a:cs typeface="Nunito Medium"/>
              <a:sym typeface="Nunito Medium"/>
            </a:endParaRPr>
          </a:p>
          <a:p>
            <a:pPr marL="0" marR="0" lvl="0" indent="0" algn="l" rtl="0">
              <a:lnSpc>
                <a:spcPct val="100000"/>
              </a:lnSpc>
              <a:spcBef>
                <a:spcPts val="0"/>
              </a:spcBef>
              <a:spcAft>
                <a:spcPts val="0"/>
              </a:spcAft>
              <a:buClr>
                <a:srgbClr val="000000"/>
              </a:buClr>
              <a:buSzPts val="1600"/>
              <a:buFont typeface="Arial"/>
              <a:buNone/>
            </a:pPr>
            <a:br>
              <a:rPr lang="it-IT" sz="1600" b="0" i="0" u="none" strike="noStrike" cap="none">
                <a:solidFill>
                  <a:srgbClr val="222222"/>
                </a:solidFill>
                <a:latin typeface="Nunito Medium"/>
                <a:ea typeface="Nunito Medium"/>
                <a:cs typeface="Nunito Medium"/>
                <a:sym typeface="Nunito Medium"/>
              </a:rPr>
            </a:br>
            <a:br>
              <a:rPr lang="it-IT" sz="1600" b="0" i="0" u="none" strike="noStrike" cap="none">
                <a:solidFill>
                  <a:srgbClr val="222222"/>
                </a:solidFill>
                <a:latin typeface="Nunito Medium"/>
                <a:ea typeface="Nunito Medium"/>
                <a:cs typeface="Nunito Medium"/>
                <a:sym typeface="Nunito Medium"/>
              </a:rPr>
            </a:br>
            <a:r>
              <a:rPr lang="it-IT" sz="1600">
                <a:solidFill>
                  <a:srgbClr val="222222"/>
                </a:solidFill>
                <a:latin typeface="Nunito Medium"/>
                <a:ea typeface="Nunito Medium"/>
                <a:cs typeface="Nunito Medium"/>
                <a:sym typeface="Nunito Medium"/>
              </a:rPr>
              <a:t>Aprile</a:t>
            </a:r>
            <a:r>
              <a:rPr lang="it-IT" sz="1600" b="0" i="0" u="none" strike="noStrike" cap="none">
                <a:solidFill>
                  <a:srgbClr val="222222"/>
                </a:solidFill>
                <a:latin typeface="Nunito Medium"/>
                <a:ea typeface="Nunito Medium"/>
                <a:cs typeface="Nunito Medium"/>
                <a:sym typeface="Nunito Medium"/>
              </a:rPr>
              <a:t> 2025</a:t>
            </a:r>
            <a:endParaRPr sz="1400" b="0" i="0" u="none" strike="noStrike" cap="none">
              <a:solidFill>
                <a:srgbClr val="222222"/>
              </a:solidFill>
              <a:latin typeface="Nunito Medium"/>
              <a:ea typeface="Nunito Medium"/>
              <a:cs typeface="Nunito Medium"/>
              <a:sym typeface="Nunito Medium"/>
            </a:endParaRPr>
          </a:p>
        </p:txBody>
      </p:sp>
      <p:pic>
        <p:nvPicPr>
          <p:cNvPr id="93" name="Google Shape;93;p1" descr="Immagine che contiene Carattere, testo, design, Elementi grafici&#10;&#10;Descrizione generata automaticamente"/>
          <p:cNvPicPr preferRelativeResize="0"/>
          <p:nvPr/>
        </p:nvPicPr>
        <p:blipFill rotWithShape="1">
          <a:blip r:embed="rId4">
            <a:alphaModFix/>
          </a:blip>
          <a:srcRect/>
          <a:stretch/>
        </p:blipFill>
        <p:spPr>
          <a:xfrm>
            <a:off x="10463276" y="5269377"/>
            <a:ext cx="1605200" cy="16052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0"/>
          <p:cNvSpPr txBox="1"/>
          <p:nvPr/>
        </p:nvSpPr>
        <p:spPr>
          <a:xfrm>
            <a:off x="395425" y="1137400"/>
            <a:ext cx="5631300" cy="4434600"/>
          </a:xfrm>
          <a:prstGeom prst="rect">
            <a:avLst/>
          </a:prstGeom>
          <a:solidFill>
            <a:schemeClr val="lt1"/>
          </a:solidFill>
          <a:ln>
            <a:noFill/>
          </a:ln>
        </p:spPr>
        <p:txBody>
          <a:bodyPr spcFirstLastPara="1" wrap="square" lIns="91425" tIns="45700" rIns="91425" bIns="45700" anchor="t" anchorCtr="0">
            <a:spAutoFit/>
          </a:bodyPr>
          <a:lstStyle/>
          <a:p>
            <a:pPr marL="266700" marR="0" lvl="0" indent="-26670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Le Politiche Locali del Cibo dovrebbero essere orientate a </a:t>
            </a:r>
            <a:r>
              <a:rPr lang="it-IT" sz="1300" b="1" i="0" u="none" strike="noStrike" cap="none">
                <a:solidFill>
                  <a:schemeClr val="dk1"/>
                </a:solidFill>
                <a:latin typeface="Nunito"/>
                <a:ea typeface="Nunito"/>
                <a:cs typeface="Nunito"/>
                <a:sym typeface="Nunito"/>
              </a:rPr>
              <a:t>ridisegnare in modo radicale i sistemi alimentari</a:t>
            </a:r>
            <a:r>
              <a:rPr lang="it-IT" sz="1300" i="0" u="none" strike="noStrike" cap="none">
                <a:solidFill>
                  <a:schemeClr val="dk1"/>
                </a:solidFill>
                <a:latin typeface="Nunito Medium"/>
                <a:ea typeface="Nunito Medium"/>
                <a:cs typeface="Nunito Medium"/>
                <a:sym typeface="Nunito Medium"/>
              </a:rPr>
              <a:t>.</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66700" marR="0" lvl="0" indent="-26670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A tal fine esse dovrebbero </a:t>
            </a:r>
            <a:r>
              <a:rPr lang="it-IT" sz="1300" b="1" i="0" u="none" strike="noStrike" cap="none">
                <a:solidFill>
                  <a:schemeClr val="dk1"/>
                </a:solidFill>
                <a:latin typeface="Nunito"/>
                <a:ea typeface="Nunito"/>
                <a:cs typeface="Nunito"/>
                <a:sym typeface="Nunito"/>
              </a:rPr>
              <a:t>liberare i sistemi alimentari da logiche e condizionamenti legati esclusivamente ad interessi economici,</a:t>
            </a:r>
            <a:r>
              <a:rPr lang="it-IT" sz="1300" i="0" u="none" strike="noStrike" cap="none">
                <a:solidFill>
                  <a:schemeClr val="dk1"/>
                </a:solidFill>
                <a:latin typeface="Nunito Medium"/>
                <a:ea typeface="Nunito Medium"/>
                <a:cs typeface="Nunito Medium"/>
                <a:sym typeface="Nunito Medium"/>
              </a:rPr>
              <a:t> che si traducono in una crescente iniquità all’interno delle filiere e favoriscono comportamenti e pratiche nocive per le risorse naturali e i diritti dei lavoratori e dei consumatori.</a:t>
            </a:r>
            <a:endParaRPr sz="1300" i="0" u="none" strike="noStrike" cap="none">
              <a:solidFill>
                <a:schemeClr val="dk1"/>
              </a:solidFill>
              <a:latin typeface="Nunito Medium"/>
              <a:ea typeface="Nunito Medium"/>
              <a:cs typeface="Nunito Medium"/>
              <a:sym typeface="Nunito Medium"/>
            </a:endParaRPr>
          </a:p>
          <a:p>
            <a:pPr marL="269999"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Allo stesso tempo, esse dovrebbero </a:t>
            </a:r>
            <a:r>
              <a:rPr lang="it-IT" sz="1300" b="1" i="0" u="none" strike="noStrike" cap="none">
                <a:solidFill>
                  <a:schemeClr val="dk1"/>
                </a:solidFill>
                <a:latin typeface="Nunito"/>
                <a:ea typeface="Nunito"/>
                <a:cs typeface="Nunito"/>
                <a:sym typeface="Nunito"/>
              </a:rPr>
              <a:t>ridefinire gli ambienti alimentari (</a:t>
            </a:r>
            <a:r>
              <a:rPr lang="it-IT" sz="1300" b="1" i="1" u="none" strike="noStrike" cap="none">
                <a:solidFill>
                  <a:schemeClr val="dk1"/>
                </a:solidFill>
                <a:latin typeface="Nunito"/>
                <a:ea typeface="Nunito"/>
                <a:cs typeface="Nunito"/>
                <a:sym typeface="Nunito"/>
              </a:rPr>
              <a:t>food environments</a:t>
            </a:r>
            <a:r>
              <a:rPr lang="it-IT" sz="1300" b="1" i="0" u="none" strike="noStrike" cap="none">
                <a:solidFill>
                  <a:schemeClr val="dk1"/>
                </a:solidFill>
                <a:latin typeface="Nunito"/>
                <a:ea typeface="Nunito"/>
                <a:cs typeface="Nunito"/>
                <a:sym typeface="Nunito"/>
              </a:rPr>
              <a:t>)</a:t>
            </a:r>
            <a:r>
              <a:rPr lang="it-IT" sz="1300" i="0" u="none" strike="noStrike" cap="none">
                <a:solidFill>
                  <a:schemeClr val="dk1"/>
                </a:solidFill>
                <a:latin typeface="Nunito Medium"/>
                <a:ea typeface="Nunito Medium"/>
                <a:cs typeface="Nunito Medium"/>
                <a:sym typeface="Nunito Medium"/>
              </a:rPr>
              <a:t> in cui i consumatori vivono il loro rapporto con il cibo, prendendo in considerazione i condizionamenti provenienti dai contesti fisici, culturali, sociali, economici in cui essi si muovono.</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In tale ripensamento deve essere valorizzato il </a:t>
            </a:r>
            <a:r>
              <a:rPr lang="it-IT" sz="1300" b="1" i="0" u="none" strike="noStrike" cap="none">
                <a:solidFill>
                  <a:schemeClr val="dk1"/>
                </a:solidFill>
                <a:latin typeface="Nunito"/>
                <a:ea typeface="Nunito"/>
                <a:cs typeface="Nunito"/>
                <a:sym typeface="Nunito"/>
              </a:rPr>
              <a:t>ruolo chiave dell’agricoltura e degli agricoltori</a:t>
            </a:r>
            <a:r>
              <a:rPr lang="it-IT" sz="1300" i="0" u="none" strike="noStrike" cap="none">
                <a:solidFill>
                  <a:schemeClr val="dk1"/>
                </a:solidFill>
                <a:latin typeface="Nunito Medium"/>
                <a:ea typeface="Nunito Medium"/>
                <a:cs typeface="Nunito Medium"/>
                <a:sym typeface="Nunito Medium"/>
              </a:rPr>
              <a:t> per la produzione del cibo e la fornitura di altri servizi ecosistemici fondamentali (biodiversità, paesaggio, equilibri idrogeologici, conservazione suolo, patrimonio culturale e di identità, ecc.).</a:t>
            </a:r>
            <a:endParaRPr sz="1400" i="0" u="none" strike="noStrike" cap="none">
              <a:solidFill>
                <a:schemeClr val="dk1"/>
              </a:solidFill>
              <a:latin typeface="Nunito Medium"/>
              <a:ea typeface="Nunito Medium"/>
              <a:cs typeface="Nunito Medium"/>
              <a:sym typeface="Nunito Medium"/>
            </a:endParaRPr>
          </a:p>
        </p:txBody>
      </p:sp>
      <p:sp>
        <p:nvSpPr>
          <p:cNvPr id="178" name="Google Shape;178;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10</a:t>
            </a:fld>
            <a:endParaRPr/>
          </a:p>
        </p:txBody>
      </p:sp>
      <p:sp>
        <p:nvSpPr>
          <p:cNvPr id="179" name="Google Shape;179;p10"/>
          <p:cNvSpPr/>
          <p:nvPr/>
        </p:nvSpPr>
        <p:spPr>
          <a:xfrm>
            <a:off x="-9525" y="-1"/>
            <a:ext cx="135643" cy="6879431"/>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0" name="Google Shape;180;p10"/>
          <p:cNvSpPr txBox="1"/>
          <p:nvPr/>
        </p:nvSpPr>
        <p:spPr>
          <a:xfrm>
            <a:off x="6200441" y="1137395"/>
            <a:ext cx="5760000" cy="3974400"/>
          </a:xfrm>
          <a:prstGeom prst="rect">
            <a:avLst/>
          </a:prstGeom>
          <a:solidFill>
            <a:schemeClr val="lt1"/>
          </a:solidFill>
          <a:ln>
            <a:noFill/>
          </a:ln>
        </p:spPr>
        <p:txBody>
          <a:bodyPr spcFirstLastPara="1" wrap="square" lIns="91425" tIns="45700" rIns="91425" bIns="45700" anchor="t" anchorCtr="0">
            <a:spAutoFit/>
          </a:bodyPr>
          <a:lstStyle/>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E’ importante sostenere e rafforzare </a:t>
            </a:r>
            <a:r>
              <a:rPr lang="it-IT" sz="1300" b="1" i="0" u="none" strike="noStrike" cap="none">
                <a:solidFill>
                  <a:schemeClr val="dk1"/>
                </a:solidFill>
                <a:latin typeface="Nunito"/>
                <a:ea typeface="Nunito"/>
                <a:cs typeface="Nunito"/>
                <a:sym typeface="Nunito"/>
              </a:rPr>
              <a:t>sistemi di produzione</a:t>
            </a:r>
            <a:r>
              <a:rPr lang="it-IT" sz="1300" i="0" u="none" strike="noStrike" cap="none">
                <a:solidFill>
                  <a:schemeClr val="dk1"/>
                </a:solidFill>
                <a:latin typeface="Nunito Medium"/>
                <a:ea typeface="Nunito Medium"/>
                <a:cs typeface="Nunito Medium"/>
                <a:sym typeface="Nunito Medium"/>
              </a:rPr>
              <a:t> </a:t>
            </a:r>
            <a:r>
              <a:rPr lang="it-IT" sz="1300" b="1" i="0" u="none" strike="noStrike" cap="none">
                <a:solidFill>
                  <a:schemeClr val="dk1"/>
                </a:solidFill>
                <a:latin typeface="Nunito"/>
                <a:ea typeface="Nunito"/>
                <a:cs typeface="Nunito"/>
                <a:sym typeface="Nunito"/>
              </a:rPr>
              <a:t>rispettosi </a:t>
            </a:r>
            <a:r>
              <a:rPr lang="it-IT" sz="1300" i="0" u="none" strike="noStrike" cap="none">
                <a:solidFill>
                  <a:schemeClr val="dk1"/>
                </a:solidFill>
                <a:latin typeface="Nunito Medium"/>
                <a:ea typeface="Nunito Medium"/>
                <a:cs typeface="Nunito Medium"/>
                <a:sym typeface="Nunito Medium"/>
              </a:rPr>
              <a:t>delle risorse ambientali, del benessere animale e della salute delle persone, riconoscendo in particolare il ruolo di specifici modelli di agricoltura (quali l’agricoltura biologica) e più in generale del modello agroecologico.</a:t>
            </a:r>
            <a:endParaRPr sz="1400" i="0" u="none" strike="noStrike" cap="none">
              <a:solidFill>
                <a:schemeClr val="dk1"/>
              </a:solidFill>
              <a:latin typeface="Nunito Medium"/>
              <a:ea typeface="Nunito Medium"/>
              <a:cs typeface="Nunito Medium"/>
              <a:sym typeface="Nunito Medium"/>
            </a:endParaRPr>
          </a:p>
          <a:p>
            <a:pPr marL="269999" marR="0" lvl="0" indent="-2286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In ciò dovrebbe essere riconosciuta la </a:t>
            </a:r>
            <a:r>
              <a:rPr lang="it-IT" sz="1300" b="1" i="0" u="none" strike="noStrike" cap="none">
                <a:solidFill>
                  <a:schemeClr val="dk1"/>
                </a:solidFill>
                <a:latin typeface="Nunito"/>
                <a:ea typeface="Nunito"/>
                <a:cs typeface="Nunito"/>
                <a:sym typeface="Nunito"/>
              </a:rPr>
              <a:t>specificità delle agricolture contadine, di piccola scala, familiari e di prossimità</a:t>
            </a:r>
            <a:r>
              <a:rPr lang="it-IT" sz="1300" i="0" u="none" strike="noStrike" cap="none">
                <a:solidFill>
                  <a:schemeClr val="dk1"/>
                </a:solidFill>
                <a:latin typeface="Nunito Medium"/>
                <a:ea typeface="Nunito Medium"/>
                <a:cs typeface="Nunito Medium"/>
                <a:sym typeface="Nunito Medium"/>
              </a:rPr>
              <a:t>, attraverso la rimozione degli ostacoli amministrativi e burocratici, affinché possano continuare a produrre cibo e a </a:t>
            </a:r>
            <a:r>
              <a:rPr lang="it-IT" sz="1300">
                <a:solidFill>
                  <a:schemeClr val="dk1"/>
                </a:solidFill>
                <a:latin typeface="Nunito Medium"/>
                <a:ea typeface="Nunito Medium"/>
                <a:cs typeface="Nunito Medium"/>
                <a:sym typeface="Nunito Medium"/>
              </a:rPr>
              <a:t>gestire adeguatamente </a:t>
            </a:r>
            <a:r>
              <a:rPr lang="it-IT" sz="1300" i="0" u="none" strike="noStrike" cap="none">
                <a:solidFill>
                  <a:schemeClr val="dk1"/>
                </a:solidFill>
                <a:latin typeface="Nunito Medium"/>
                <a:ea typeface="Nunito Medium"/>
                <a:cs typeface="Nunito Medium"/>
                <a:sym typeface="Nunito Medium"/>
              </a:rPr>
              <a:t>le</a:t>
            </a:r>
            <a:r>
              <a:rPr lang="it-IT" sz="1300" i="0" u="none" strike="noStrike" cap="none">
                <a:solidFill>
                  <a:srgbClr val="FF0000"/>
                </a:solidFill>
                <a:latin typeface="Nunito Medium"/>
                <a:ea typeface="Nunito Medium"/>
                <a:cs typeface="Nunito Medium"/>
                <a:sym typeface="Nunito Medium"/>
              </a:rPr>
              <a:t> </a:t>
            </a:r>
            <a:r>
              <a:rPr lang="it-IT" sz="1300" i="0" u="none" strike="noStrike" cap="none">
                <a:solidFill>
                  <a:schemeClr val="dk1"/>
                </a:solidFill>
                <a:latin typeface="Nunito Medium"/>
                <a:ea typeface="Nunito Medium"/>
                <a:cs typeface="Nunito Medium"/>
                <a:sym typeface="Nunito Medium"/>
              </a:rPr>
              <a:t>risorse naturali.</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a:solidFill>
                  <a:schemeClr val="dk1"/>
                </a:solidFill>
                <a:latin typeface="Nunito Medium"/>
                <a:ea typeface="Nunito Medium"/>
                <a:cs typeface="Nunito Medium"/>
                <a:sym typeface="Nunito Medium"/>
              </a:rPr>
              <a:t>D</a:t>
            </a:r>
            <a:r>
              <a:rPr lang="it-IT" sz="1300" i="0" u="none" strike="noStrike" cap="none">
                <a:solidFill>
                  <a:schemeClr val="dk1"/>
                </a:solidFill>
                <a:latin typeface="Nunito Medium"/>
                <a:ea typeface="Nunito Medium"/>
                <a:cs typeface="Nunito Medium"/>
                <a:sym typeface="Nunito Medium"/>
              </a:rPr>
              <a:t>eve essere strenuamente perseguita la </a:t>
            </a:r>
            <a:r>
              <a:rPr lang="it-IT" sz="1300" b="1" i="0" u="none" strike="noStrike" cap="none">
                <a:solidFill>
                  <a:schemeClr val="dk1"/>
                </a:solidFill>
                <a:latin typeface="Nunito"/>
                <a:ea typeface="Nunito"/>
                <a:cs typeface="Nunito"/>
                <a:sym typeface="Nunito"/>
              </a:rPr>
              <a:t>difesa dei diritti dei lavoratori</a:t>
            </a:r>
            <a:r>
              <a:rPr lang="it-IT" sz="1300" i="0" u="none" strike="noStrike" cap="none">
                <a:solidFill>
                  <a:schemeClr val="dk1"/>
                </a:solidFill>
                <a:latin typeface="Nunito Medium"/>
                <a:ea typeface="Nunito Medium"/>
                <a:cs typeface="Nunito Medium"/>
                <a:sym typeface="Nunito Medium"/>
              </a:rPr>
              <a:t> lungo le filiere agroalimentari, specialmente nel settore primario, assumendo la dignità del lavoro e l’equa ripartizione del valore economico creato come principi imprescindibili per la creazione di sistemi alimentari sostenibili.</a:t>
            </a:r>
            <a:endParaRPr sz="1400" i="0" u="none" strike="noStrike" cap="none">
              <a:solidFill>
                <a:schemeClr val="dk1"/>
              </a:solidFill>
              <a:latin typeface="Nunito Medium"/>
              <a:ea typeface="Nunito Medium"/>
              <a:cs typeface="Nunito Medium"/>
              <a:sym typeface="Nunito Medium"/>
            </a:endParaRPr>
          </a:p>
        </p:txBody>
      </p:sp>
      <p:sp>
        <p:nvSpPr>
          <p:cNvPr id="181" name="Google Shape;181;p10"/>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11"/>
          <p:cNvSpPr txBox="1"/>
          <p:nvPr/>
        </p:nvSpPr>
        <p:spPr>
          <a:xfrm>
            <a:off x="433725" y="1453525"/>
            <a:ext cx="5572200" cy="30537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Va facilitato l’</a:t>
            </a:r>
            <a:r>
              <a:rPr lang="it-IT" sz="1300" b="1" i="0" u="none" strike="noStrike" cap="none">
                <a:solidFill>
                  <a:schemeClr val="dk1"/>
                </a:solidFill>
                <a:latin typeface="Nunito"/>
                <a:ea typeface="Nunito"/>
                <a:cs typeface="Nunito"/>
                <a:sym typeface="Nunito"/>
              </a:rPr>
              <a:t>accesso alla terra</a:t>
            </a:r>
            <a:r>
              <a:rPr lang="it-IT" sz="1300" i="0" u="none" strike="noStrike" cap="none">
                <a:solidFill>
                  <a:schemeClr val="dk1"/>
                </a:solidFill>
                <a:latin typeface="Nunito Medium"/>
                <a:ea typeface="Nunito Medium"/>
                <a:cs typeface="Nunito Medium"/>
                <a:sym typeface="Nunito Medium"/>
              </a:rPr>
              <a:t> e in particolare al patrimonio di terre pubbliche, limitando la concentrazione di questo bene primario nelle mani di pochi, contrastando forme di proprietà speculativa della terra, e favorendo l’accesso da parte dei giovani agricoltori.</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La </a:t>
            </a:r>
            <a:r>
              <a:rPr lang="it-IT" sz="1300" b="1" i="0" u="none" strike="noStrike" cap="none">
                <a:solidFill>
                  <a:schemeClr val="dk1"/>
                </a:solidFill>
                <a:latin typeface="Nunito"/>
                <a:ea typeface="Nunito"/>
                <a:cs typeface="Nunito"/>
                <a:sym typeface="Nunito"/>
              </a:rPr>
              <a:t>resilienza del sistema alimentare</a:t>
            </a:r>
            <a:r>
              <a:rPr lang="it-IT" sz="1300" i="0" u="none" strike="noStrike" cap="none">
                <a:solidFill>
                  <a:schemeClr val="dk1"/>
                </a:solidFill>
                <a:latin typeface="Nunito Medium"/>
                <a:ea typeface="Nunito Medium"/>
                <a:cs typeface="Nunito Medium"/>
                <a:sym typeface="Nunito Medium"/>
              </a:rPr>
              <a:t> deve essere rafforzata per potere affrontare situazioni di crisi locale o globale, contingenti o durature, e continuare a garantire sicurezza alimentare.</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Dovrebbero essere sostenuti l’</a:t>
            </a:r>
            <a:r>
              <a:rPr lang="it-IT" sz="1300" b="1" i="0" u="none" strike="noStrike" cap="none">
                <a:solidFill>
                  <a:schemeClr val="dk1"/>
                </a:solidFill>
                <a:latin typeface="Nunito"/>
                <a:ea typeface="Nunito"/>
                <a:cs typeface="Nunito"/>
                <a:sym typeface="Nunito"/>
              </a:rPr>
              <a:t>agricoltura di prossimità, urbana e periurbana</a:t>
            </a:r>
            <a:r>
              <a:rPr lang="it-IT" sz="1300" i="0" u="none" strike="noStrike" cap="none">
                <a:solidFill>
                  <a:schemeClr val="dk1"/>
                </a:solidFill>
                <a:latin typeface="Nunito Medium"/>
                <a:ea typeface="Nunito Medium"/>
                <a:cs typeface="Nunito Medium"/>
                <a:sym typeface="Nunito Medium"/>
              </a:rPr>
              <a:t>, i circuiti commerciali locali e l’autoproduzione, anche attraverso la promozione di forme di innovazione sociale ed economica.</a:t>
            </a:r>
            <a:endParaRPr sz="1400" i="0" u="none" strike="noStrike" cap="none">
              <a:solidFill>
                <a:schemeClr val="dk1"/>
              </a:solidFill>
              <a:latin typeface="Nunito Medium"/>
              <a:ea typeface="Nunito Medium"/>
              <a:cs typeface="Nunito Medium"/>
              <a:sym typeface="Nunito Medium"/>
            </a:endParaRPr>
          </a:p>
        </p:txBody>
      </p:sp>
      <p:sp>
        <p:nvSpPr>
          <p:cNvPr id="187" name="Google Shape;18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11</a:t>
            </a:fld>
            <a:endParaRPr/>
          </a:p>
        </p:txBody>
      </p:sp>
      <p:sp>
        <p:nvSpPr>
          <p:cNvPr id="188" name="Google Shape;188;p11"/>
          <p:cNvSpPr/>
          <p:nvPr/>
        </p:nvSpPr>
        <p:spPr>
          <a:xfrm>
            <a:off x="-9525" y="-1"/>
            <a:ext cx="135643" cy="6879431"/>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9" name="Google Shape;189;p11"/>
          <p:cNvSpPr txBox="1"/>
          <p:nvPr/>
        </p:nvSpPr>
        <p:spPr>
          <a:xfrm>
            <a:off x="6179463" y="1453527"/>
            <a:ext cx="5760000" cy="1903200"/>
          </a:xfrm>
          <a:prstGeom prst="rect">
            <a:avLst/>
          </a:prstGeom>
          <a:solidFill>
            <a:schemeClr val="lt1"/>
          </a:solidFill>
          <a:ln>
            <a:noFill/>
          </a:ln>
        </p:spPr>
        <p:txBody>
          <a:bodyPr spcFirstLastPara="1" wrap="square" lIns="91425" tIns="45700" rIns="91425" bIns="45700" anchor="t" anchorCtr="0">
            <a:spAutoFit/>
          </a:bodyPr>
          <a:lstStyle/>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E’ importante che le esperienze di agricoltura urbana e periurbana siano </a:t>
            </a:r>
            <a:r>
              <a:rPr lang="it-IT" sz="1300" b="1" i="0" u="none" strike="noStrike" cap="none">
                <a:solidFill>
                  <a:schemeClr val="dk1"/>
                </a:solidFill>
                <a:latin typeface="Nunito"/>
                <a:ea typeface="Nunito"/>
                <a:cs typeface="Nunito"/>
                <a:sym typeface="Nunito"/>
              </a:rPr>
              <a:t>accessibili a tutti </a:t>
            </a:r>
            <a:r>
              <a:rPr lang="it-IT" sz="1300" i="0" u="none" strike="noStrike" cap="none">
                <a:solidFill>
                  <a:schemeClr val="dk1"/>
                </a:solidFill>
                <a:latin typeface="Nunito Medium"/>
                <a:ea typeface="Nunito Medium"/>
                <a:cs typeface="Nunito Medium"/>
                <a:sym typeface="Nunito Medium"/>
              </a:rPr>
              <a:t>e riconosciute per i loro effetti positivi sul piano sanitario, educativo, sociale e ambientale.</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Dovrebbe inoltre essere sostenuta l’</a:t>
            </a:r>
            <a:r>
              <a:rPr lang="it-IT" sz="1300" b="1" i="0" u="none" strike="noStrike" cap="none">
                <a:solidFill>
                  <a:schemeClr val="dk1"/>
                </a:solidFill>
                <a:latin typeface="Nunito"/>
                <a:ea typeface="Nunito"/>
                <a:cs typeface="Nunito"/>
                <a:sym typeface="Nunito"/>
              </a:rPr>
              <a:t>agricoltura sociale</a:t>
            </a:r>
            <a:r>
              <a:rPr lang="it-IT" sz="1300" i="0" u="none" strike="noStrike" cap="none">
                <a:solidFill>
                  <a:schemeClr val="dk1"/>
                </a:solidFill>
                <a:latin typeface="Nunito Medium"/>
                <a:ea typeface="Nunito Medium"/>
                <a:cs typeface="Nunito Medium"/>
                <a:sym typeface="Nunito Medium"/>
              </a:rPr>
              <a:t> per il suo particolare ruolo nell’inclusione delle persone svantaggiate e della popolazione migrante e per le riconosciute funzioni terapeutiche ed educative.</a:t>
            </a:r>
            <a:endParaRPr sz="1300" i="0" u="none" strike="noStrike" cap="none">
              <a:solidFill>
                <a:schemeClr val="dk1"/>
              </a:solidFill>
              <a:latin typeface="Nunito Medium"/>
              <a:ea typeface="Nunito Medium"/>
              <a:cs typeface="Nunito Medium"/>
              <a:sym typeface="Nunito Medium"/>
            </a:endParaRPr>
          </a:p>
        </p:txBody>
      </p:sp>
      <p:sp>
        <p:nvSpPr>
          <p:cNvPr id="190" name="Google Shape;190;p11"/>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g34319f66b00_1_0"/>
          <p:cNvSpPr txBox="1"/>
          <p:nvPr/>
        </p:nvSpPr>
        <p:spPr>
          <a:xfrm>
            <a:off x="426025" y="1460600"/>
            <a:ext cx="5572200" cy="37596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Nel ripensare i sistemi e gli ambienti alimentari è importante rafforzare l’</a:t>
            </a:r>
            <a:r>
              <a:rPr lang="it-IT" sz="1300" b="1" i="0" u="none" strike="noStrike" cap="none">
                <a:solidFill>
                  <a:schemeClr val="dk1"/>
                </a:solidFill>
                <a:latin typeface="Nunito"/>
                <a:ea typeface="Nunito"/>
                <a:cs typeface="Nunito"/>
                <a:sym typeface="Nunito"/>
              </a:rPr>
              <a:t>educazione alimentare e promuovere una nuova cultura del cibo </a:t>
            </a:r>
            <a:r>
              <a:rPr lang="it-IT" sz="1300" i="0" u="none" strike="noStrike" cap="none">
                <a:solidFill>
                  <a:schemeClr val="dk1"/>
                </a:solidFill>
                <a:latin typeface="Nunito Medium"/>
                <a:ea typeface="Nunito Medium"/>
                <a:cs typeface="Nunito Medium"/>
                <a:sym typeface="Nunito Medium"/>
              </a:rPr>
              <a:t>attraverso appropriate attività di comunicazione, formazione e animazione, affinché la società sappia apprezzare il valore del cibo, sia in grado di riconoscere il cibo sano e sostenibile, sappia scegliere con coscienza e responsabilità e sviluppi cittadinanza per partecipare attivamente negli spazi della governance.</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Una particolare attenzione deve essere riservata al </a:t>
            </a:r>
            <a:r>
              <a:rPr lang="it-IT" sz="1300" b="1" i="0" u="none" strike="noStrike" cap="none">
                <a:solidFill>
                  <a:schemeClr val="dk1"/>
                </a:solidFill>
                <a:latin typeface="Nunito"/>
                <a:ea typeface="Nunito"/>
                <a:cs typeface="Nunito"/>
                <a:sym typeface="Nunito"/>
              </a:rPr>
              <a:t>rapporto tra cibo e salute</a:t>
            </a:r>
            <a:r>
              <a:rPr lang="it-IT" sz="1300" i="0" u="none" strike="noStrike" cap="none">
                <a:solidFill>
                  <a:schemeClr val="dk1"/>
                </a:solidFill>
                <a:latin typeface="Nunito Medium"/>
                <a:ea typeface="Nunito Medium"/>
                <a:cs typeface="Nunito Medium"/>
                <a:sym typeface="Nunito Medium"/>
              </a:rPr>
              <a:t>, a partire dall’alimentazione dei bambini e dei giovani, attraverso il rafforzamento dei criteri di priorità, nelle </a:t>
            </a:r>
            <a:r>
              <a:rPr lang="it-IT" sz="1300" b="1" i="0" u="none" strike="noStrike" cap="none">
                <a:solidFill>
                  <a:schemeClr val="dk1"/>
                </a:solidFill>
                <a:latin typeface="Nunito"/>
                <a:ea typeface="Nunito"/>
                <a:cs typeface="Nunito"/>
                <a:sym typeface="Nunito"/>
              </a:rPr>
              <a:t>mense scolastiche e negli appalti pubblici</a:t>
            </a:r>
            <a:r>
              <a:rPr lang="it-IT" sz="1300" i="0" u="none" strike="noStrike" cap="none">
                <a:solidFill>
                  <a:schemeClr val="dk1"/>
                </a:solidFill>
                <a:latin typeface="Nunito Medium"/>
                <a:ea typeface="Nunito Medium"/>
                <a:cs typeface="Nunito Medium"/>
                <a:sym typeface="Nunito Medium"/>
              </a:rPr>
              <a:t>, per un cibo nutrizionalmente equilibrato, non eccessivamente processato e sicuro rispetto ai metodi di produzione.</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400"/>
              <a:buFont typeface="Arial"/>
              <a:buNone/>
            </a:pPr>
            <a:endParaRPr sz="1400" i="0" u="none" strike="noStrike" cap="none">
              <a:solidFill>
                <a:schemeClr val="dk1"/>
              </a:solidFill>
              <a:latin typeface="Nunito Medium"/>
              <a:ea typeface="Nunito Medium"/>
              <a:cs typeface="Nunito Medium"/>
              <a:sym typeface="Nunito Medium"/>
            </a:endParaRPr>
          </a:p>
        </p:txBody>
      </p:sp>
      <p:sp>
        <p:nvSpPr>
          <p:cNvPr id="196" name="Google Shape;196;g34319f66b00_1_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12</a:t>
            </a:fld>
            <a:endParaRPr/>
          </a:p>
        </p:txBody>
      </p:sp>
      <p:sp>
        <p:nvSpPr>
          <p:cNvPr id="197" name="Google Shape;197;g34319f66b00_1_0"/>
          <p:cNvSpPr/>
          <p:nvPr/>
        </p:nvSpPr>
        <p:spPr>
          <a:xfrm>
            <a:off x="-9525" y="-1"/>
            <a:ext cx="135600" cy="6879300"/>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98" name="Google Shape;198;g34319f66b00_1_0"/>
          <p:cNvSpPr txBox="1"/>
          <p:nvPr/>
        </p:nvSpPr>
        <p:spPr>
          <a:xfrm>
            <a:off x="6096075" y="1460602"/>
            <a:ext cx="5760000" cy="35139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E’ altrettanto importante che nelle azioni di educazione e formazione in materia alimentare rivolte ai giovani venga posta particolare attenzione allo sviluppo di </a:t>
            </a:r>
            <a:r>
              <a:rPr lang="it-IT" sz="1300" b="1" i="0" u="none" strike="noStrike" cap="none">
                <a:solidFill>
                  <a:schemeClr val="dk1"/>
                </a:solidFill>
                <a:latin typeface="Nunito"/>
                <a:ea typeface="Nunito"/>
                <a:cs typeface="Nunito"/>
                <a:sym typeface="Nunito"/>
              </a:rPr>
              <a:t>consapevolezza sugli aspetti di sostenibilità sociale e ambientale legati al cibo e ai sistemi del cibo</a:t>
            </a:r>
            <a:r>
              <a:rPr lang="it-IT" sz="1300" i="0" u="none" strike="noStrike" cap="none">
                <a:solidFill>
                  <a:schemeClr val="dk1"/>
                </a:solidFill>
                <a:latin typeface="Nunito Medium"/>
                <a:ea typeface="Nunito Medium"/>
                <a:cs typeface="Nunito Medium"/>
                <a:sym typeface="Nunito Medium"/>
              </a:rPr>
              <a:t>, investendo sul loro ruolo nei processi di produzione e consumo di domani.</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Azioni di formazione dovrebbero essere attuate anche nei confronti degli </a:t>
            </a:r>
            <a:r>
              <a:rPr lang="it-IT" sz="1300" b="1" i="0" u="none" strike="noStrike" cap="none">
                <a:solidFill>
                  <a:schemeClr val="dk1"/>
                </a:solidFill>
                <a:latin typeface="Nunito"/>
                <a:ea typeface="Nunito"/>
                <a:cs typeface="Nunito"/>
                <a:sym typeface="Nunito"/>
              </a:rPr>
              <a:t>attori politici e dei soggetti della pubblica amministrazione</a:t>
            </a:r>
            <a:r>
              <a:rPr lang="it-IT" sz="1300" i="0" u="none" strike="noStrike" cap="none">
                <a:solidFill>
                  <a:schemeClr val="dk1"/>
                </a:solidFill>
                <a:latin typeface="Nunito Medium"/>
                <a:ea typeface="Nunito Medium"/>
                <a:cs typeface="Nunito Medium"/>
                <a:sym typeface="Nunito Medium"/>
              </a:rPr>
              <a:t>, considerando la loro responsabilità nella gestione delle risorse pubbliche.</a:t>
            </a:r>
            <a:endParaRPr sz="14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Attraverso l’educazione alimentare e attraverso adeguate politiche pubbliche vanno incentivate tutte le misure possibili per </a:t>
            </a:r>
            <a:r>
              <a:rPr lang="it-IT" sz="1300" b="1" i="0" u="none" strike="noStrike" cap="none">
                <a:solidFill>
                  <a:schemeClr val="dk1"/>
                </a:solidFill>
                <a:latin typeface="Nunito"/>
                <a:ea typeface="Nunito"/>
                <a:cs typeface="Nunito"/>
                <a:sym typeface="Nunito"/>
              </a:rPr>
              <a:t>ridurre le perdite e gli sprechi di cibo e di risorse per esso impiegate</a:t>
            </a:r>
            <a:r>
              <a:rPr lang="it-IT" sz="1300" i="0" u="none" strike="noStrike" cap="none">
                <a:solidFill>
                  <a:schemeClr val="dk1"/>
                </a:solidFill>
                <a:latin typeface="Nunito Medium"/>
                <a:ea typeface="Nunito Medium"/>
                <a:cs typeface="Nunito Medium"/>
                <a:sym typeface="Nunito Medium"/>
              </a:rPr>
              <a:t>, in tutte le fasi che vanno dalla produzione al post-consumo.</a:t>
            </a:r>
            <a:endParaRPr sz="1400" i="0" u="none" strike="noStrike" cap="none">
              <a:solidFill>
                <a:schemeClr val="dk1"/>
              </a:solidFill>
              <a:latin typeface="Nunito Medium"/>
              <a:ea typeface="Nunito Medium"/>
              <a:cs typeface="Nunito Medium"/>
              <a:sym typeface="Nunito Medium"/>
            </a:endParaRPr>
          </a:p>
        </p:txBody>
      </p:sp>
      <p:sp>
        <p:nvSpPr>
          <p:cNvPr id="199" name="Google Shape;199;g34319f66b00_1_0"/>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12"/>
          <p:cNvSpPr txBox="1"/>
          <p:nvPr/>
        </p:nvSpPr>
        <p:spPr>
          <a:xfrm>
            <a:off x="397425" y="1610750"/>
            <a:ext cx="5572200" cy="35139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Le Politiche Locali del Cibo dovrebbero considerare le </a:t>
            </a:r>
            <a:r>
              <a:rPr lang="it-IT" sz="1300" b="1" i="0" u="none" strike="noStrike" cap="none">
                <a:solidFill>
                  <a:schemeClr val="dk1"/>
                </a:solidFill>
                <a:latin typeface="Nunito"/>
                <a:ea typeface="Nunito"/>
                <a:cs typeface="Nunito"/>
                <a:sym typeface="Nunito"/>
              </a:rPr>
              <a:t>ricadute delle scelte di produzione, distribuzione e consumo del cibo sul paesaggio e sui luoghi</a:t>
            </a:r>
            <a:r>
              <a:rPr lang="it-IT" sz="1300" i="0" u="none" strike="noStrike" cap="none">
                <a:solidFill>
                  <a:schemeClr val="dk1"/>
                </a:solidFill>
                <a:latin typeface="Nunito Medium"/>
                <a:ea typeface="Nunito Medium"/>
                <a:cs typeface="Nunito Medium"/>
                <a:sym typeface="Nunito Medium"/>
              </a:rPr>
              <a:t>, inclusi i fenomeni di esclusione sociale, trasformazione urbana e </a:t>
            </a:r>
            <a:r>
              <a:rPr lang="it-IT" sz="1300" i="1" u="none" strike="noStrike" cap="none">
                <a:solidFill>
                  <a:schemeClr val="dk1"/>
                </a:solidFill>
                <a:latin typeface="Nunito Medium"/>
                <a:ea typeface="Nunito Medium"/>
                <a:cs typeface="Nunito Medium"/>
                <a:sym typeface="Nunito Medium"/>
              </a:rPr>
              <a:t>foodification.</a:t>
            </a:r>
            <a:endParaRPr sz="1300" i="1"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Le forme di agricoltura urbana e periurbana dovrebbero essere considerate di per sé </a:t>
            </a:r>
            <a:r>
              <a:rPr lang="it-IT" sz="1300" b="1" i="0" u="none" strike="noStrike" cap="none">
                <a:solidFill>
                  <a:schemeClr val="dk1"/>
                </a:solidFill>
                <a:latin typeface="Nunito"/>
                <a:ea typeface="Nunito"/>
                <a:cs typeface="Nunito"/>
                <a:sym typeface="Nunito"/>
              </a:rPr>
              <a:t>infrastrutture verdi</a:t>
            </a:r>
            <a:r>
              <a:rPr lang="it-IT" sz="1300" i="0" u="none" strike="noStrike" cap="none">
                <a:solidFill>
                  <a:schemeClr val="dk1"/>
                </a:solidFill>
                <a:latin typeface="Nunito Medium"/>
                <a:ea typeface="Nunito Medium"/>
                <a:cs typeface="Nunito Medium"/>
                <a:sym typeface="Nunito Medium"/>
              </a:rPr>
              <a:t>, un servizio pubblico per tutti i servizi ecosistemici che questi spazi sono in grado di generare attraverso la gestione privata e la pianificazione pubblica (effetti positivi su clima, qualità dell’aria e delle acque, conservazione della biodiversità, paesaggio), e pertanto dovrebbe essere riconosciuto il loro valore nelle decisioni di pianificazione, attraverso un piano graduale, costante e monitorato di riduzione del consumo e di riqualificazione.</a:t>
            </a:r>
            <a:endParaRPr sz="14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p:txBody>
      </p:sp>
      <p:sp>
        <p:nvSpPr>
          <p:cNvPr id="205" name="Google Shape;20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13</a:t>
            </a:fld>
            <a:endParaRPr/>
          </a:p>
        </p:txBody>
      </p:sp>
      <p:sp>
        <p:nvSpPr>
          <p:cNvPr id="206" name="Google Shape;206;p12"/>
          <p:cNvSpPr/>
          <p:nvPr/>
        </p:nvSpPr>
        <p:spPr>
          <a:xfrm>
            <a:off x="-9525" y="-1"/>
            <a:ext cx="135643" cy="6879431"/>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07" name="Google Shape;207;p12"/>
          <p:cNvSpPr txBox="1"/>
          <p:nvPr/>
        </p:nvSpPr>
        <p:spPr>
          <a:xfrm>
            <a:off x="6080325" y="1610752"/>
            <a:ext cx="5760000" cy="21333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b="1" i="0" u="none" strike="noStrike" cap="none">
                <a:solidFill>
                  <a:schemeClr val="dk1"/>
                </a:solidFill>
                <a:latin typeface="Nunito"/>
                <a:ea typeface="Nunito"/>
                <a:cs typeface="Nunito"/>
                <a:sym typeface="Nunito"/>
              </a:rPr>
              <a:t>La terra e l</a:t>
            </a:r>
            <a:r>
              <a:rPr lang="it-IT" sz="1300" b="1">
                <a:solidFill>
                  <a:schemeClr val="dk1"/>
                </a:solidFill>
                <a:latin typeface="Nunito"/>
                <a:ea typeface="Nunito"/>
                <a:cs typeface="Nunito"/>
                <a:sym typeface="Nunito"/>
              </a:rPr>
              <a:t>’acqua</a:t>
            </a:r>
            <a:r>
              <a:rPr lang="it-IT" sz="1300">
                <a:solidFill>
                  <a:schemeClr val="dk1"/>
                </a:solidFill>
                <a:latin typeface="Nunito Medium"/>
                <a:ea typeface="Nunito Medium"/>
                <a:cs typeface="Nunito Medium"/>
                <a:sym typeface="Nunito Medium"/>
              </a:rPr>
              <a:t>, in particolare,</a:t>
            </a:r>
            <a:r>
              <a:rPr lang="it-IT" sz="1300" i="0" u="none" strike="noStrike" cap="none">
                <a:solidFill>
                  <a:schemeClr val="dk1"/>
                </a:solidFill>
                <a:latin typeface="Nunito Medium"/>
                <a:ea typeface="Nunito Medium"/>
                <a:cs typeface="Nunito Medium"/>
                <a:sym typeface="Nunito Medium"/>
              </a:rPr>
              <a:t> devono essere gestite in maniera sostenibile, mantenute in un buono stato di qualità e considerate, insieme alla terra, come elemento cruciale per la vita e la produzione di cibo di qualità.</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In una prospettiva territoriale, è importante incentivare le </a:t>
            </a:r>
            <a:r>
              <a:rPr lang="it-IT" sz="1300" b="1" i="0" u="none" strike="noStrike" cap="none">
                <a:solidFill>
                  <a:schemeClr val="dk1"/>
                </a:solidFill>
                <a:latin typeface="Nunito"/>
                <a:ea typeface="Nunito"/>
                <a:cs typeface="Nunito"/>
                <a:sym typeface="Nunito"/>
              </a:rPr>
              <a:t>relazioni tra aree urbane, rurali e interne</a:t>
            </a:r>
            <a:r>
              <a:rPr lang="it-IT" sz="1300" i="0" u="none" strike="noStrike" cap="none">
                <a:solidFill>
                  <a:schemeClr val="dk1"/>
                </a:solidFill>
                <a:latin typeface="Nunito Medium"/>
                <a:ea typeface="Nunito Medium"/>
                <a:cs typeface="Nunito Medium"/>
                <a:sym typeface="Nunito Medium"/>
              </a:rPr>
              <a:t>, favorendo legami e collaborazioni tra i territori e le comunità, in un comune rapporto con il cibo inteso nella sua autenticità e nel suo valore di bene comune.</a:t>
            </a:r>
            <a:endParaRPr sz="1400" i="0" u="none" strike="noStrike" cap="none">
              <a:solidFill>
                <a:schemeClr val="dk1"/>
              </a:solidFill>
              <a:latin typeface="Nunito Medium"/>
              <a:ea typeface="Nunito Medium"/>
              <a:cs typeface="Nunito Medium"/>
              <a:sym typeface="Nunito Medium"/>
            </a:endParaRPr>
          </a:p>
        </p:txBody>
      </p:sp>
      <p:sp>
        <p:nvSpPr>
          <p:cNvPr id="208" name="Google Shape;208;p12"/>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13"/>
          <p:cNvSpPr/>
          <p:nvPr/>
        </p:nvSpPr>
        <p:spPr>
          <a:xfrm>
            <a:off x="7419975" y="1907277"/>
            <a:ext cx="1352550" cy="942975"/>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214" name="Google Shape;214;p13"/>
          <p:cNvGrpSpPr/>
          <p:nvPr/>
        </p:nvGrpSpPr>
        <p:grpSpPr>
          <a:xfrm>
            <a:off x="0" y="-16565"/>
            <a:ext cx="12191999" cy="6891130"/>
            <a:chOff x="0" y="-16565"/>
            <a:chExt cx="12191999" cy="6891130"/>
          </a:xfrm>
        </p:grpSpPr>
        <p:pic>
          <p:nvPicPr>
            <p:cNvPr id="215" name="Google Shape;215;p13"/>
            <p:cNvPicPr preferRelativeResize="0"/>
            <p:nvPr/>
          </p:nvPicPr>
          <p:blipFill rotWithShape="1">
            <a:blip r:embed="rId3">
              <a:alphaModFix/>
            </a:blip>
            <a:srcRect/>
            <a:stretch/>
          </p:blipFill>
          <p:spPr>
            <a:xfrm>
              <a:off x="0" y="-16565"/>
              <a:ext cx="12191999" cy="6891130"/>
            </a:xfrm>
            <a:prstGeom prst="rect">
              <a:avLst/>
            </a:prstGeom>
            <a:noFill/>
            <a:ln>
              <a:noFill/>
            </a:ln>
          </p:spPr>
        </p:pic>
        <p:sp>
          <p:nvSpPr>
            <p:cNvPr id="216" name="Google Shape;216;p13"/>
            <p:cNvSpPr txBox="1"/>
            <p:nvPr/>
          </p:nvSpPr>
          <p:spPr>
            <a:xfrm>
              <a:off x="666749" y="904875"/>
              <a:ext cx="7667626" cy="2554545"/>
            </a:xfrm>
            <a:prstGeom prst="rect">
              <a:avLst/>
            </a:prstGeom>
            <a:solidFill>
              <a:srgbClr val="DDD4C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p:txBody>
        </p:sp>
      </p:grpSp>
      <p:sp>
        <p:nvSpPr>
          <p:cNvPr id="217" name="Google Shape;217;p13"/>
          <p:cNvSpPr txBox="1"/>
          <p:nvPr/>
        </p:nvSpPr>
        <p:spPr>
          <a:xfrm>
            <a:off x="666749" y="904875"/>
            <a:ext cx="8715300" cy="1385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it-IT" sz="4200" b="1" i="0" u="none" strike="noStrike" cap="none">
                <a:solidFill>
                  <a:srgbClr val="75300D"/>
                </a:solidFill>
                <a:latin typeface="Nunito"/>
                <a:ea typeface="Nunito"/>
                <a:cs typeface="Nunito"/>
                <a:sym typeface="Nunito"/>
              </a:rPr>
              <a:t>Responsabilità e ruolo delle pubbliche amministrazioni</a:t>
            </a:r>
            <a:endParaRPr sz="4200" b="1" i="0" u="none" strike="noStrike" cap="none">
              <a:solidFill>
                <a:srgbClr val="75300D"/>
              </a:solidFill>
              <a:latin typeface="Nunito"/>
              <a:ea typeface="Nunito"/>
              <a:cs typeface="Nunito"/>
              <a:sym typeface="Nunito"/>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15</a:t>
            </a:fld>
            <a:endParaRPr/>
          </a:p>
        </p:txBody>
      </p:sp>
      <p:sp>
        <p:nvSpPr>
          <p:cNvPr id="223" name="Google Shape;223;p14"/>
          <p:cNvSpPr txBox="1"/>
          <p:nvPr/>
        </p:nvSpPr>
        <p:spPr>
          <a:xfrm>
            <a:off x="507050" y="1478300"/>
            <a:ext cx="5213100" cy="3053700"/>
          </a:xfrm>
          <a:prstGeom prst="rect">
            <a:avLst/>
          </a:prstGeom>
          <a:solidFill>
            <a:schemeClr val="lt1"/>
          </a:solidFill>
          <a:ln>
            <a:noFill/>
          </a:ln>
        </p:spPr>
        <p:txBody>
          <a:bodyPr spcFirstLastPara="1" wrap="square" lIns="91425" tIns="45700" rIns="91425" bIns="45700" anchor="t" anchorCtr="0">
            <a:spAutoFit/>
          </a:bodyPr>
          <a:lstStyle/>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Le Politiche Locali del Cibo devono innovare profondamente le logiche e gli approcci operativi che sottostanno alla gestione delle pratiche e dei processi legati al cibo:</a:t>
            </a:r>
            <a:endParaRPr sz="1300" i="0" u="none" strike="noStrike" cap="none">
              <a:solidFill>
                <a:schemeClr val="dk1"/>
              </a:solidFill>
              <a:latin typeface="Nunito Medium"/>
              <a:ea typeface="Nunito Medium"/>
              <a:cs typeface="Nunito Medium"/>
              <a:sym typeface="Nunito Medium"/>
            </a:endParaRPr>
          </a:p>
          <a:p>
            <a:pPr marL="457200" marR="0" lvl="0" indent="-311150" algn="l" rtl="0">
              <a:lnSpc>
                <a:spcPct val="115000"/>
              </a:lnSpc>
              <a:spcBef>
                <a:spcPts val="0"/>
              </a:spcBef>
              <a:spcAft>
                <a:spcPts val="0"/>
              </a:spcAft>
              <a:buClr>
                <a:schemeClr val="dk1"/>
              </a:buClr>
              <a:buSzPts val="1300"/>
              <a:buChar char="➔"/>
            </a:pPr>
            <a:r>
              <a:rPr lang="it-IT" sz="1300" i="0" u="none" strike="noStrike" cap="none">
                <a:solidFill>
                  <a:schemeClr val="dk1"/>
                </a:solidFill>
                <a:latin typeface="Nunito Medium"/>
                <a:ea typeface="Nunito Medium"/>
                <a:cs typeface="Nunito Medium"/>
                <a:sym typeface="Nunito Medium"/>
              </a:rPr>
              <a:t>rivede</a:t>
            </a:r>
            <a:r>
              <a:rPr lang="it-IT" sz="1300">
                <a:solidFill>
                  <a:schemeClr val="dk1"/>
                </a:solidFill>
                <a:latin typeface="Nunito Medium"/>
                <a:ea typeface="Nunito Medium"/>
                <a:cs typeface="Nunito Medium"/>
                <a:sym typeface="Nunito Medium"/>
              </a:rPr>
              <a:t>ndo</a:t>
            </a:r>
            <a:r>
              <a:rPr lang="it-IT" sz="1300" i="0" u="none" strike="noStrike" cap="none">
                <a:solidFill>
                  <a:schemeClr val="dk1"/>
                </a:solidFill>
                <a:latin typeface="Nunito Medium"/>
                <a:ea typeface="Nunito Medium"/>
                <a:cs typeface="Nunito Medium"/>
                <a:sym typeface="Nunito Medium"/>
              </a:rPr>
              <a:t> i </a:t>
            </a:r>
            <a:r>
              <a:rPr lang="it-IT" sz="1300" b="1" i="0" u="none" strike="noStrike" cap="none">
                <a:solidFill>
                  <a:schemeClr val="dk1"/>
                </a:solidFill>
                <a:latin typeface="Nunito"/>
                <a:ea typeface="Nunito"/>
                <a:cs typeface="Nunito"/>
                <a:sym typeface="Nunito"/>
              </a:rPr>
              <a:t>criteri di valutazione e decisione</a:t>
            </a:r>
            <a:r>
              <a:rPr lang="it-IT" sz="1300" i="0" u="none" strike="noStrike" cap="none">
                <a:solidFill>
                  <a:schemeClr val="dk1"/>
                </a:solidFill>
                <a:latin typeface="Nunito Medium"/>
                <a:ea typeface="Nunito Medium"/>
                <a:cs typeface="Nunito Medium"/>
                <a:sym typeface="Nunito Medium"/>
              </a:rPr>
              <a:t>, superando le logiche essenzialmente economiche, una visione esclusivamente centrata sugli interessi e i diritti </a:t>
            </a:r>
            <a:r>
              <a:rPr lang="it-IT" sz="1300" i="0" u="none" strike="noStrike" cap="none">
                <a:solidFill>
                  <a:schemeClr val="dk1"/>
                </a:solidFill>
                <a:latin typeface="Nunito Medium"/>
                <a:ea typeface="Nunito Medium"/>
                <a:cs typeface="Nunito Medium"/>
                <a:sym typeface="Nunito Medium"/>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degli</a:t>
            </a:r>
            <a:r>
              <a:rPr lang="it-IT" sz="1300" i="0" u="none" strike="noStrike" cap="none">
                <a:solidFill>
                  <a:schemeClr val="dk1"/>
                </a:solidFill>
                <a:latin typeface="Nunito Medium"/>
                <a:ea typeface="Nunito Medium"/>
                <a:cs typeface="Nunito Medium"/>
                <a:sym typeface="Nunito Medium"/>
              </a:rPr>
              <a:t> umani, e una prospettiva limitata al presente;</a:t>
            </a:r>
            <a:endParaRPr sz="1300" i="0" u="none" strike="noStrike" cap="none">
              <a:solidFill>
                <a:schemeClr val="dk1"/>
              </a:solidFill>
              <a:latin typeface="Nunito Medium"/>
              <a:ea typeface="Nunito Medium"/>
              <a:cs typeface="Nunito Medium"/>
              <a:sym typeface="Nunito Medium"/>
            </a:endParaRPr>
          </a:p>
          <a:p>
            <a:pPr marL="457200" marR="0" lvl="0" indent="-311150" algn="l" rtl="0">
              <a:lnSpc>
                <a:spcPct val="115000"/>
              </a:lnSpc>
              <a:spcBef>
                <a:spcPts val="0"/>
              </a:spcBef>
              <a:spcAft>
                <a:spcPts val="0"/>
              </a:spcAft>
              <a:buClr>
                <a:schemeClr val="dk1"/>
              </a:buClr>
              <a:buSzPts val="1300"/>
              <a:buChar char="➔"/>
            </a:pPr>
            <a:r>
              <a:rPr lang="it-IT" sz="1300" i="0" u="none" strike="noStrike" cap="none">
                <a:solidFill>
                  <a:schemeClr val="dk1"/>
                </a:solidFill>
                <a:latin typeface="Nunito Medium"/>
                <a:ea typeface="Nunito Medium"/>
                <a:cs typeface="Nunito Medium"/>
                <a:sym typeface="Nunito Medium"/>
              </a:rPr>
              <a:t>entra</a:t>
            </a:r>
            <a:r>
              <a:rPr lang="it-IT" sz="1300">
                <a:solidFill>
                  <a:schemeClr val="dk1"/>
                </a:solidFill>
                <a:latin typeface="Nunito Medium"/>
                <a:ea typeface="Nunito Medium"/>
                <a:cs typeface="Nunito Medium"/>
                <a:sym typeface="Nunito Medium"/>
              </a:rPr>
              <a:t>ndo</a:t>
            </a:r>
            <a:r>
              <a:rPr lang="it-IT" sz="1300" i="0" u="none" strike="noStrike" cap="none">
                <a:solidFill>
                  <a:schemeClr val="dk1"/>
                </a:solidFill>
                <a:latin typeface="Nunito Medium"/>
                <a:ea typeface="Nunito Medium"/>
                <a:cs typeface="Nunito Medium"/>
                <a:sym typeface="Nunito Medium"/>
              </a:rPr>
              <a:t> in una </a:t>
            </a:r>
            <a:r>
              <a:rPr lang="it-IT" sz="1300" b="1" i="0" u="none" strike="noStrike" cap="none">
                <a:solidFill>
                  <a:schemeClr val="dk1"/>
                </a:solidFill>
                <a:latin typeface="Nunito"/>
                <a:ea typeface="Nunito"/>
                <a:cs typeface="Nunito"/>
                <a:sym typeface="Nunito"/>
              </a:rPr>
              <a:t>dimensione di sistema</a:t>
            </a:r>
            <a:r>
              <a:rPr lang="it-IT" sz="1300" i="0" u="none" strike="noStrike" cap="none">
                <a:solidFill>
                  <a:schemeClr val="dk1"/>
                </a:solidFill>
                <a:latin typeface="Nunito Medium"/>
                <a:ea typeface="Nunito Medium"/>
                <a:cs typeface="Nunito Medium"/>
                <a:sym typeface="Nunito Medium"/>
              </a:rPr>
              <a:t>, facendo dialogare e integrando sul piano strategico e operativo i diversi settori coinvolti attorno alle questioni del cibo, tradizionalmente separati;</a:t>
            </a:r>
            <a:endParaRPr sz="1300" i="0" u="none" strike="noStrike" cap="none">
              <a:solidFill>
                <a:schemeClr val="dk1"/>
              </a:solidFill>
              <a:latin typeface="Nunito Medium"/>
              <a:ea typeface="Nunito Medium"/>
              <a:cs typeface="Nunito Medium"/>
              <a:sym typeface="Nunito Medium"/>
            </a:endParaRPr>
          </a:p>
          <a:p>
            <a:pPr marL="457200" marR="0" lvl="0" indent="-311150" algn="l" rtl="0">
              <a:lnSpc>
                <a:spcPct val="115000"/>
              </a:lnSpc>
              <a:spcBef>
                <a:spcPts val="0"/>
              </a:spcBef>
              <a:spcAft>
                <a:spcPts val="0"/>
              </a:spcAft>
              <a:buClr>
                <a:schemeClr val="dk1"/>
              </a:buClr>
              <a:buSzPts val="1300"/>
              <a:buChar char="➔"/>
            </a:pPr>
            <a:r>
              <a:rPr lang="it-IT" sz="1300">
                <a:solidFill>
                  <a:schemeClr val="dk1"/>
                </a:solidFill>
                <a:latin typeface="Nunito Medium"/>
                <a:ea typeface="Nunito Medium"/>
                <a:cs typeface="Nunito Medium"/>
                <a:sym typeface="Nunito Medium"/>
              </a:rPr>
              <a:t>mettendo in atto </a:t>
            </a:r>
            <a:r>
              <a:rPr lang="it-IT" sz="1300" b="1">
                <a:solidFill>
                  <a:schemeClr val="dk1"/>
                </a:solidFill>
                <a:latin typeface="Nunito"/>
                <a:ea typeface="Nunito"/>
                <a:cs typeface="Nunito"/>
                <a:sym typeface="Nunito"/>
              </a:rPr>
              <a:t>un’azione di monitoraggio</a:t>
            </a:r>
            <a:r>
              <a:rPr lang="it-IT" sz="1300" i="0" u="none" strike="noStrike" cap="none">
                <a:solidFill>
                  <a:schemeClr val="dk1"/>
                </a:solidFill>
                <a:latin typeface="Nunito Medium"/>
                <a:ea typeface="Nunito Medium"/>
                <a:cs typeface="Nunito Medium"/>
                <a:sym typeface="Nunito Medium"/>
              </a:rPr>
              <a:t>, così da garantire una valutazione </a:t>
            </a:r>
            <a:r>
              <a:rPr lang="it-IT" sz="1300">
                <a:solidFill>
                  <a:schemeClr val="dk1"/>
                </a:solidFill>
                <a:latin typeface="Nunito Medium"/>
                <a:ea typeface="Nunito Medium"/>
                <a:cs typeface="Nunito Medium"/>
                <a:sym typeface="Nunito Medium"/>
              </a:rPr>
              <a:t>in termini di</a:t>
            </a:r>
            <a:r>
              <a:rPr lang="it-IT" sz="1300" i="0" u="none" strike="noStrike" cap="none">
                <a:solidFill>
                  <a:schemeClr val="dk1"/>
                </a:solidFill>
                <a:latin typeface="Nunito Medium"/>
                <a:ea typeface="Nunito Medium"/>
                <a:cs typeface="Nunito Medium"/>
                <a:sym typeface="Nunito Medium"/>
              </a:rPr>
              <a:t> impatto e coerenza.</a:t>
            </a:r>
            <a:endParaRPr sz="1300" i="0" u="none" strike="noStrike" cap="none">
              <a:solidFill>
                <a:schemeClr val="dk1"/>
              </a:solidFill>
              <a:latin typeface="Nunito Medium"/>
              <a:ea typeface="Nunito Medium"/>
              <a:cs typeface="Nunito Medium"/>
              <a:sym typeface="Nunito Medium"/>
            </a:endParaRPr>
          </a:p>
        </p:txBody>
      </p:sp>
      <p:sp>
        <p:nvSpPr>
          <p:cNvPr id="224" name="Google Shape;224;p14"/>
          <p:cNvSpPr/>
          <p:nvPr/>
        </p:nvSpPr>
        <p:spPr>
          <a:xfrm>
            <a:off x="-9525" y="-1"/>
            <a:ext cx="135643" cy="6879431"/>
          </a:xfrm>
          <a:prstGeom prst="rect">
            <a:avLst/>
          </a:prstGeom>
          <a:solidFill>
            <a:srgbClr val="3A7D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25" name="Google Shape;225;p14"/>
          <p:cNvSpPr txBox="1"/>
          <p:nvPr/>
        </p:nvSpPr>
        <p:spPr>
          <a:xfrm>
            <a:off x="6101074" y="1478297"/>
            <a:ext cx="5760000" cy="3974400"/>
          </a:xfrm>
          <a:prstGeom prst="rect">
            <a:avLst/>
          </a:prstGeom>
          <a:solidFill>
            <a:schemeClr val="lt1"/>
          </a:solidFill>
          <a:ln>
            <a:noFill/>
          </a:ln>
        </p:spPr>
        <p:txBody>
          <a:bodyPr spcFirstLastPara="1" wrap="square" lIns="91425" tIns="45700" rIns="91425" bIns="45700" anchor="t" anchorCtr="0">
            <a:spAutoFit/>
          </a:bodyPr>
          <a:lstStyle/>
          <a:p>
            <a:pPr marL="457200" marR="0" lvl="0" indent="-3111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In un’ottica di ri-politicizzazione del cibo, le Politiche Locali del Cibo devono gestire questo rinnovamento creando spazi e strumenti per una </a:t>
            </a:r>
            <a:r>
              <a:rPr lang="it-IT" sz="1300" b="1" i="0" u="none" strike="noStrike" cap="none">
                <a:solidFill>
                  <a:schemeClr val="dk1"/>
                </a:solidFill>
                <a:latin typeface="Nunito"/>
                <a:ea typeface="Nunito"/>
                <a:cs typeface="Nunito"/>
                <a:sym typeface="Nunito"/>
              </a:rPr>
              <a:t>nuova governance locale del cibo, partecipativa e democratica</a:t>
            </a:r>
            <a:r>
              <a:rPr lang="it-IT" sz="1300" i="0" u="none" strike="noStrike" cap="none">
                <a:solidFill>
                  <a:schemeClr val="dk1"/>
                </a:solidFill>
                <a:latin typeface="Nunito Medium"/>
                <a:ea typeface="Nunito Medium"/>
                <a:cs typeface="Nunito Medium"/>
                <a:sym typeface="Nunito Medium"/>
              </a:rPr>
              <a:t>, in cui possano avere voce e trovare reale possibilità di impegno tutti i soggetti coinvolti.</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457200" marR="0" lvl="0" indent="-3111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Con tale approccio, le Politiche Locali del Cibo dovrebbero essere viste come parte di </a:t>
            </a:r>
            <a:r>
              <a:rPr lang="it-IT" sz="1300" b="1" i="0" u="none" strike="noStrike" cap="none">
                <a:solidFill>
                  <a:schemeClr val="dk1"/>
                </a:solidFill>
                <a:latin typeface="Nunito"/>
                <a:ea typeface="Nunito"/>
                <a:cs typeface="Nunito"/>
                <a:sym typeface="Nunito"/>
              </a:rPr>
              <a:t>un più ampio processo di trasformazione dei sistemi del cibo e delle relative politiche</a:t>
            </a:r>
            <a:r>
              <a:rPr lang="it-IT" sz="1300" i="0" u="none" strike="noStrike" cap="none">
                <a:solidFill>
                  <a:schemeClr val="dk1"/>
                </a:solidFill>
                <a:latin typeface="Nunito Medium"/>
                <a:ea typeface="Nunito Medium"/>
                <a:cs typeface="Nunito Medium"/>
                <a:sym typeface="Nunito Medium"/>
              </a:rPr>
              <a:t>, a scala nazionale e internazionale, a loro volta contributo a più ampi processi di transizione verso modelli socio-economici più sostenibili.</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457200" marR="0" lvl="0" indent="-3111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A tale riguardo, sarebbe importante riconoscere il ruolo e gli approcci delle Politiche Locali del Cibo anche come elemento di ispirazione dei </a:t>
            </a:r>
            <a:r>
              <a:rPr lang="it-IT" sz="1300" b="1" i="0" u="none" strike="noStrike" cap="none">
                <a:solidFill>
                  <a:schemeClr val="dk1"/>
                </a:solidFill>
                <a:latin typeface="Nunito"/>
                <a:ea typeface="Nunito"/>
                <a:cs typeface="Nunito"/>
                <a:sym typeface="Nunito"/>
              </a:rPr>
              <a:t>partenariati territoriali nella cooperazione internazionale</a:t>
            </a:r>
            <a:r>
              <a:rPr lang="it-IT" sz="1300" i="0" u="none" strike="noStrike" cap="none">
                <a:solidFill>
                  <a:schemeClr val="dk1"/>
                </a:solidFill>
                <a:latin typeface="Nunito Medium"/>
                <a:ea typeface="Nunito Medium"/>
                <a:cs typeface="Nunito Medium"/>
                <a:sym typeface="Nunito Medium"/>
              </a:rPr>
              <a:t> con i Paesi del Sud del mondo.</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500"/>
              <a:buFont typeface="Arial"/>
              <a:buNone/>
            </a:pPr>
            <a:endParaRPr sz="1300" i="0" u="none" strike="noStrike" cap="none">
              <a:solidFill>
                <a:schemeClr val="dk1"/>
              </a:solidFill>
              <a:latin typeface="Nunito Medium"/>
              <a:ea typeface="Nunito Medium"/>
              <a:cs typeface="Nunito Medium"/>
              <a:sym typeface="Nunito Medium"/>
            </a:endParaRPr>
          </a:p>
        </p:txBody>
      </p:sp>
      <p:sp>
        <p:nvSpPr>
          <p:cNvPr id="226" name="Google Shape;226;p14"/>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
        <p:nvSpPr>
          <p:cNvPr id="227" name="Google Shape;227;p14"/>
          <p:cNvSpPr txBox="1"/>
          <p:nvPr/>
        </p:nvSpPr>
        <p:spPr>
          <a:xfrm>
            <a:off x="507050" y="654925"/>
            <a:ext cx="9428100" cy="384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it-IT" sz="1300" b="1">
                <a:solidFill>
                  <a:schemeClr val="dk1"/>
                </a:solidFill>
                <a:latin typeface="Nunito"/>
                <a:ea typeface="Nunito"/>
                <a:cs typeface="Nunito"/>
                <a:sym typeface="Nunito"/>
              </a:rPr>
              <a:t>Le pubbliche amministrazioni hanno una responsabilità importante nella definizione delle Politiche Locali del Cibo.</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g3426b171ed4_0_2"/>
          <p:cNvSpPr/>
          <p:nvPr/>
        </p:nvSpPr>
        <p:spPr>
          <a:xfrm>
            <a:off x="7419975" y="1907277"/>
            <a:ext cx="1352700" cy="942900"/>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233" name="Google Shape;233;g3426b171ed4_0_2"/>
          <p:cNvGrpSpPr/>
          <p:nvPr/>
        </p:nvGrpSpPr>
        <p:grpSpPr>
          <a:xfrm>
            <a:off x="0" y="-16565"/>
            <a:ext cx="12191998" cy="6891129"/>
            <a:chOff x="0" y="-16565"/>
            <a:chExt cx="12191998" cy="6891129"/>
          </a:xfrm>
        </p:grpSpPr>
        <p:pic>
          <p:nvPicPr>
            <p:cNvPr id="234" name="Google Shape;234;g3426b171ed4_0_2"/>
            <p:cNvPicPr preferRelativeResize="0"/>
            <p:nvPr/>
          </p:nvPicPr>
          <p:blipFill rotWithShape="1">
            <a:blip r:embed="rId3">
              <a:alphaModFix/>
            </a:blip>
            <a:srcRect/>
            <a:stretch/>
          </p:blipFill>
          <p:spPr>
            <a:xfrm>
              <a:off x="0" y="-16565"/>
              <a:ext cx="12191998" cy="6891129"/>
            </a:xfrm>
            <a:prstGeom prst="rect">
              <a:avLst/>
            </a:prstGeom>
            <a:noFill/>
            <a:ln>
              <a:noFill/>
            </a:ln>
          </p:spPr>
        </p:pic>
        <p:sp>
          <p:nvSpPr>
            <p:cNvPr id="235" name="Google Shape;235;g3426b171ed4_0_2"/>
            <p:cNvSpPr txBox="1"/>
            <p:nvPr/>
          </p:nvSpPr>
          <p:spPr>
            <a:xfrm>
              <a:off x="666749" y="904875"/>
              <a:ext cx="7667700" cy="2555100"/>
            </a:xfrm>
            <a:prstGeom prst="rect">
              <a:avLst/>
            </a:prstGeom>
            <a:solidFill>
              <a:srgbClr val="DDD4C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p:txBody>
        </p:sp>
      </p:grpSp>
      <p:sp>
        <p:nvSpPr>
          <p:cNvPr id="236" name="Google Shape;236;g3426b171ed4_0_2"/>
          <p:cNvSpPr txBox="1"/>
          <p:nvPr/>
        </p:nvSpPr>
        <p:spPr>
          <a:xfrm>
            <a:off x="666749" y="904875"/>
            <a:ext cx="8715300" cy="738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it-IT" sz="4200" b="1" i="0" u="none" strike="noStrike" cap="none">
                <a:solidFill>
                  <a:srgbClr val="75300D"/>
                </a:solidFill>
                <a:latin typeface="Nunito"/>
                <a:ea typeface="Nunito"/>
                <a:cs typeface="Nunito"/>
                <a:sym typeface="Nunito"/>
              </a:rPr>
              <a:t>Il ruolo della Rete</a:t>
            </a:r>
            <a:endParaRPr sz="1600" b="1" i="0" u="none" strike="noStrike" cap="none">
              <a:solidFill>
                <a:srgbClr val="75300D"/>
              </a:solidFill>
              <a:latin typeface="Nunito"/>
              <a:ea typeface="Nunito"/>
              <a:cs typeface="Nunito"/>
              <a:sym typeface="Nunito"/>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16"/>
          <p:cNvSpPr txBox="1">
            <a:spLocks noGrp="1"/>
          </p:cNvSpPr>
          <p:nvPr>
            <p:ph type="sldNum" idx="12"/>
          </p:nvPr>
        </p:nvSpPr>
        <p:spPr>
          <a:xfrm>
            <a:off x="8610600" y="6459477"/>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17</a:t>
            </a:fld>
            <a:endParaRPr/>
          </a:p>
        </p:txBody>
      </p:sp>
      <p:sp>
        <p:nvSpPr>
          <p:cNvPr id="242" name="Google Shape;242;p16"/>
          <p:cNvSpPr txBox="1"/>
          <p:nvPr/>
        </p:nvSpPr>
        <p:spPr>
          <a:xfrm>
            <a:off x="6246213" y="1232575"/>
            <a:ext cx="5496900" cy="3974400"/>
          </a:xfrm>
          <a:prstGeom prst="rect">
            <a:avLst/>
          </a:prstGeom>
          <a:solidFill>
            <a:schemeClr val="lt1"/>
          </a:solidFill>
          <a:ln>
            <a:noFill/>
          </a:ln>
        </p:spPr>
        <p:txBody>
          <a:bodyPr spcFirstLastPara="1" wrap="square" lIns="91425" tIns="45700" rIns="91425" bIns="45700" anchor="t" anchorCtr="0">
            <a:spAutoFit/>
          </a:bodyPr>
          <a:lstStyle/>
          <a:p>
            <a:pPr marL="457200" marR="0" lvl="0" indent="-3111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Come spazio di incontro tra ricerca, politica, amministrazione e attivismo, oltre che del mondo economico, la Rete si pone speciﬁci obiettivi:</a:t>
            </a:r>
            <a:endParaRPr sz="1300" i="0" u="none" strike="noStrike" cap="none">
              <a:solidFill>
                <a:schemeClr val="dk1"/>
              </a:solidFill>
              <a:latin typeface="Nunito"/>
              <a:ea typeface="Nunito"/>
              <a:cs typeface="Nunito"/>
              <a:sym typeface="Nunito"/>
            </a:endParaRPr>
          </a:p>
          <a:p>
            <a:pPr marL="0" marR="0" lvl="0" indent="0" algn="l" rtl="0">
              <a:lnSpc>
                <a:spcPct val="115000"/>
              </a:lnSpc>
              <a:spcBef>
                <a:spcPts val="0"/>
              </a:spcBef>
              <a:spcAft>
                <a:spcPts val="0"/>
              </a:spcAft>
              <a:buClr>
                <a:srgbClr val="000000"/>
              </a:buClr>
              <a:buSzPts val="1600"/>
              <a:buFont typeface="Arial"/>
              <a:buNone/>
            </a:pPr>
            <a:endParaRPr sz="1300" i="0" u="none" strike="noStrike" cap="none">
              <a:solidFill>
                <a:schemeClr val="dk1"/>
              </a:solidFill>
              <a:latin typeface="Nunito"/>
              <a:ea typeface="Nunito"/>
              <a:cs typeface="Nunito"/>
              <a:sym typeface="Nunito"/>
            </a:endParaRPr>
          </a:p>
          <a:p>
            <a:pPr marL="809999" marR="0" lvl="0" indent="-311150" algn="l" rtl="0">
              <a:lnSpc>
                <a:spcPct val="115000"/>
              </a:lnSpc>
              <a:spcBef>
                <a:spcPts val="0"/>
              </a:spcBef>
              <a:spcAft>
                <a:spcPts val="0"/>
              </a:spcAft>
              <a:buClr>
                <a:schemeClr val="dk1"/>
              </a:buClr>
              <a:buSzPts val="1300"/>
              <a:buFont typeface="Nunito"/>
              <a:buChar char="➔"/>
            </a:pPr>
            <a:r>
              <a:rPr lang="it-IT" sz="1300">
                <a:solidFill>
                  <a:schemeClr val="dk1"/>
                </a:solidFill>
                <a:latin typeface="Nunito Medium"/>
                <a:ea typeface="Nunito Medium"/>
                <a:cs typeface="Nunito Medium"/>
                <a:sym typeface="Nunito Medium"/>
              </a:rPr>
              <a:t>guardando alla ricerca, si propone di favorire l’incontro tra diversi approcci di studio, diversi ambiti di competenza e variegati background formativi e professionali, consentendo di confrontarsi su un argomento complesso come il cibo senza barriere e con proﬁcua integrazione;</a:t>
            </a:r>
            <a:endParaRPr sz="1300">
              <a:solidFill>
                <a:schemeClr val="dk1"/>
              </a:solidFill>
              <a:latin typeface="Nunito Medium"/>
              <a:ea typeface="Nunito Medium"/>
              <a:cs typeface="Nunito Medium"/>
              <a:sym typeface="Nunito Medium"/>
            </a:endParaRPr>
          </a:p>
          <a:p>
            <a:pPr marL="457200" marR="0" lvl="0" indent="0" algn="l" rtl="0">
              <a:lnSpc>
                <a:spcPct val="115000"/>
              </a:lnSpc>
              <a:spcBef>
                <a:spcPts val="0"/>
              </a:spcBef>
              <a:spcAft>
                <a:spcPts val="0"/>
              </a:spcAft>
              <a:buNone/>
            </a:pPr>
            <a:endParaRPr sz="1300">
              <a:solidFill>
                <a:schemeClr val="dk1"/>
              </a:solidFill>
              <a:latin typeface="Nunito Medium"/>
              <a:ea typeface="Nunito Medium"/>
              <a:cs typeface="Nunito Medium"/>
              <a:sym typeface="Nunito Medium"/>
            </a:endParaRPr>
          </a:p>
          <a:p>
            <a:pPr marL="809999" marR="0" lvl="0" indent="-311150" algn="l" rtl="0">
              <a:lnSpc>
                <a:spcPct val="115000"/>
              </a:lnSpc>
              <a:spcBef>
                <a:spcPts val="0"/>
              </a:spcBef>
              <a:spcAft>
                <a:spcPts val="0"/>
              </a:spcAft>
              <a:buClr>
                <a:schemeClr val="dk1"/>
              </a:buClr>
              <a:buSzPts val="1300"/>
              <a:buFont typeface="Nunito"/>
              <a:buChar char="➔"/>
            </a:pPr>
            <a:r>
              <a:rPr lang="it-IT" sz="1300">
                <a:solidFill>
                  <a:schemeClr val="dk1"/>
                </a:solidFill>
                <a:latin typeface="Nunito Medium"/>
                <a:ea typeface="Nunito Medium"/>
                <a:cs typeface="Nunito Medium"/>
                <a:sym typeface="Nunito Medium"/>
              </a:rPr>
              <a:t>su tale base, aspira a divenire voce collettiva autorevole, in grado di contribuire al dibattito culturale e accademico;</a:t>
            </a:r>
            <a:endParaRPr sz="1300">
              <a:solidFill>
                <a:schemeClr val="dk1"/>
              </a:solidFill>
              <a:latin typeface="Nunito Medium"/>
              <a:ea typeface="Nunito Medium"/>
              <a:cs typeface="Nunito Medium"/>
              <a:sym typeface="Nunito Medium"/>
            </a:endParaRPr>
          </a:p>
          <a:p>
            <a:pPr marL="457200" marR="0" lvl="0" indent="0" algn="l" rtl="0">
              <a:lnSpc>
                <a:spcPct val="115000"/>
              </a:lnSpc>
              <a:spcBef>
                <a:spcPts val="0"/>
              </a:spcBef>
              <a:spcAft>
                <a:spcPts val="0"/>
              </a:spcAft>
              <a:buNone/>
            </a:pPr>
            <a:endParaRPr sz="1300">
              <a:solidFill>
                <a:schemeClr val="dk1"/>
              </a:solidFill>
              <a:latin typeface="Nunito Medium"/>
              <a:ea typeface="Nunito Medium"/>
              <a:cs typeface="Nunito Medium"/>
              <a:sym typeface="Nunito Medium"/>
            </a:endParaRPr>
          </a:p>
          <a:p>
            <a:pPr marL="809999" marR="0" lvl="0" indent="-311150" algn="l" rtl="0">
              <a:lnSpc>
                <a:spcPct val="115000"/>
              </a:lnSpc>
              <a:spcBef>
                <a:spcPts val="0"/>
              </a:spcBef>
              <a:spcAft>
                <a:spcPts val="0"/>
              </a:spcAft>
              <a:buClr>
                <a:schemeClr val="dk1"/>
              </a:buClr>
              <a:buSzPts val="1300"/>
              <a:buFont typeface="Nunito"/>
              <a:buChar char="➔"/>
            </a:pPr>
            <a:r>
              <a:rPr lang="it-IT" sz="1300">
                <a:solidFill>
                  <a:schemeClr val="dk1"/>
                </a:solidFill>
                <a:latin typeface="Nunito Medium"/>
                <a:ea typeface="Nunito Medium"/>
                <a:cs typeface="Nunito Medium"/>
                <a:sym typeface="Nunito Medium"/>
              </a:rPr>
              <a:t>intende, inoltre, favorire una dimensione di ricerca-azione, legata ai contesti e alle problematiche reali, e accompagnare la stessa con un alto grado di riﬂessività, valutando criticamente l’azione svolta.</a:t>
            </a:r>
            <a:endParaRPr sz="1300" i="0" u="none" strike="noStrike" cap="none">
              <a:solidFill>
                <a:schemeClr val="dk1"/>
              </a:solidFill>
              <a:latin typeface="Nunito"/>
              <a:ea typeface="Nunito"/>
              <a:cs typeface="Nunito"/>
              <a:sym typeface="Nunito"/>
            </a:endParaRPr>
          </a:p>
        </p:txBody>
      </p:sp>
      <p:sp>
        <p:nvSpPr>
          <p:cNvPr id="243" name="Google Shape;243;p16"/>
          <p:cNvSpPr/>
          <p:nvPr/>
        </p:nvSpPr>
        <p:spPr>
          <a:xfrm>
            <a:off x="-9525" y="-1"/>
            <a:ext cx="135643" cy="6879431"/>
          </a:xfrm>
          <a:prstGeom prst="rect">
            <a:avLst/>
          </a:prstGeom>
          <a:solidFill>
            <a:srgbClr val="3A7D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44" name="Google Shape;244;p16"/>
          <p:cNvSpPr txBox="1"/>
          <p:nvPr/>
        </p:nvSpPr>
        <p:spPr>
          <a:xfrm>
            <a:off x="459350" y="1232575"/>
            <a:ext cx="5250600" cy="3053700"/>
          </a:xfrm>
          <a:prstGeom prst="rect">
            <a:avLst/>
          </a:prstGeom>
          <a:solidFill>
            <a:schemeClr val="lt1"/>
          </a:solidFill>
          <a:ln>
            <a:noFill/>
          </a:ln>
        </p:spPr>
        <p:txBody>
          <a:bodyPr spcFirstLastPara="1" wrap="square" lIns="91425" tIns="45700" rIns="91425" bIns="45700" anchor="t" anchorCtr="0">
            <a:spAutoFit/>
          </a:bodyPr>
          <a:lstStyle/>
          <a:p>
            <a:pPr marL="457200" marR="0" lvl="0" indent="-3111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Rispetto a tali sfide la Rete si impegna con attività proprie di </a:t>
            </a:r>
            <a:r>
              <a:rPr lang="it-IT" sz="1300" b="1" i="0" u="none" strike="noStrike" cap="none">
                <a:solidFill>
                  <a:schemeClr val="dk1"/>
                </a:solidFill>
                <a:latin typeface="Nunito"/>
                <a:ea typeface="Nunito"/>
                <a:cs typeface="Nunito"/>
                <a:sym typeface="Nunito"/>
              </a:rPr>
              <a:t>stimolo al dibattito e alla riflessione</a:t>
            </a:r>
            <a:r>
              <a:rPr lang="it-IT" sz="1300" i="0" u="none" strike="noStrike" cap="none">
                <a:solidFill>
                  <a:schemeClr val="dk1"/>
                </a:solidFill>
                <a:latin typeface="Nunito"/>
                <a:ea typeface="Nunito"/>
                <a:cs typeface="Nunito"/>
                <a:sym typeface="Nunito"/>
              </a:rPr>
              <a:t> e in una più generale </a:t>
            </a:r>
            <a:r>
              <a:rPr lang="it-IT" sz="1300" b="1" i="0" u="none" strike="noStrike" cap="none">
                <a:solidFill>
                  <a:schemeClr val="dk1"/>
                </a:solidFill>
                <a:latin typeface="Nunito"/>
                <a:ea typeface="Nunito"/>
                <a:cs typeface="Nunito"/>
                <a:sym typeface="Nunito"/>
              </a:rPr>
              <a:t>azione di supporto alle attività di ricerca, collaborazione istituzionale e formazione</a:t>
            </a:r>
            <a:r>
              <a:rPr lang="it-IT" sz="1300" i="0" u="none" strike="noStrike" cap="none">
                <a:solidFill>
                  <a:schemeClr val="dk1"/>
                </a:solidFill>
                <a:latin typeface="Nunito"/>
                <a:ea typeface="Nunito"/>
                <a:cs typeface="Nunito"/>
                <a:sym typeface="Nunito"/>
              </a:rPr>
              <a:t>, nel contesto italiano così come nelle relazioni e nella cooperazione internazionali.</a:t>
            </a:r>
            <a:endParaRPr sz="1300" i="0" u="none" strike="noStrike" cap="none">
              <a:solidFill>
                <a:schemeClr val="dk1"/>
              </a:solidFill>
              <a:latin typeface="Nunito"/>
              <a:ea typeface="Nunito"/>
              <a:cs typeface="Nunito"/>
              <a:sym typeface="Nunito"/>
            </a:endParaRPr>
          </a:p>
          <a:p>
            <a:pPr marL="0" marR="0" lvl="0" indent="0" algn="l" rtl="0">
              <a:lnSpc>
                <a:spcPct val="115000"/>
              </a:lnSpc>
              <a:spcBef>
                <a:spcPts val="0"/>
              </a:spcBef>
              <a:spcAft>
                <a:spcPts val="0"/>
              </a:spcAft>
              <a:buNone/>
            </a:pPr>
            <a:endParaRPr sz="1300" i="0" u="none" strike="noStrike" cap="none">
              <a:solidFill>
                <a:schemeClr val="dk1"/>
              </a:solidFill>
              <a:latin typeface="Nunito"/>
              <a:ea typeface="Nunito"/>
              <a:cs typeface="Nunito"/>
              <a:sym typeface="Nunito"/>
            </a:endParaRPr>
          </a:p>
          <a:p>
            <a:pPr marL="457200" marR="0" lvl="0" indent="-3111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A tale scopo, la Rete si oﬀre come </a:t>
            </a:r>
            <a:r>
              <a:rPr lang="it-IT" sz="1300" b="1" i="0" u="none" strike="noStrike" cap="none">
                <a:solidFill>
                  <a:schemeClr val="dk1"/>
                </a:solidFill>
                <a:latin typeface="Nunito"/>
                <a:ea typeface="Nunito"/>
                <a:cs typeface="Nunito"/>
                <a:sym typeface="Nunito"/>
              </a:rPr>
              <a:t>piattaforma di confronto e condivisione, come un luogo di dibattito aperto e democratico</a:t>
            </a:r>
            <a:r>
              <a:rPr lang="it-IT" sz="1300" i="0" u="none" strike="noStrike" cap="none">
                <a:solidFill>
                  <a:schemeClr val="dk1"/>
                </a:solidFill>
                <a:latin typeface="Nunito"/>
                <a:ea typeface="Nunito"/>
                <a:cs typeface="Nunito"/>
                <a:sym typeface="Nunito"/>
              </a:rPr>
              <a:t>, nella consapevolezza che la transizione verso sistemi alimentari sostenibili passi attraverso soluzioni che integrano una molteplicità di ambiti di interesse, competenza, azione. In tale direzione ha promosso tavoli di confronto tematico e trasversale.</a:t>
            </a:r>
            <a:endParaRPr sz="1300" i="0" u="none" strike="noStrike" cap="none">
              <a:solidFill>
                <a:schemeClr val="dk1"/>
              </a:solidFill>
              <a:latin typeface="Nunito"/>
              <a:ea typeface="Nunito"/>
              <a:cs typeface="Nunito"/>
              <a:sym typeface="Nunito"/>
            </a:endParaRPr>
          </a:p>
        </p:txBody>
      </p:sp>
      <p:sp>
        <p:nvSpPr>
          <p:cNvPr id="245" name="Google Shape;245;p16"/>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18</a:t>
            </a:fld>
            <a:endParaRPr/>
          </a:p>
        </p:txBody>
      </p:sp>
      <p:sp>
        <p:nvSpPr>
          <p:cNvPr id="251" name="Google Shape;251;p17"/>
          <p:cNvSpPr txBox="1"/>
          <p:nvPr/>
        </p:nvSpPr>
        <p:spPr>
          <a:xfrm>
            <a:off x="209549" y="1425022"/>
            <a:ext cx="5760000" cy="34144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500"/>
              <a:buFont typeface="Arial"/>
              <a:buNone/>
            </a:pPr>
            <a:endParaRPr sz="1500" b="0" i="0" u="none" strike="noStrike" cap="none">
              <a:solidFill>
                <a:srgbClr val="222222"/>
              </a:solidFill>
              <a:latin typeface="Arial"/>
              <a:ea typeface="Arial"/>
              <a:cs typeface="Arial"/>
              <a:sym typeface="Arial"/>
            </a:endParaRPr>
          </a:p>
        </p:txBody>
      </p:sp>
      <p:sp>
        <p:nvSpPr>
          <p:cNvPr id="252" name="Google Shape;252;p17"/>
          <p:cNvSpPr/>
          <p:nvPr/>
        </p:nvSpPr>
        <p:spPr>
          <a:xfrm>
            <a:off x="-9525" y="-1"/>
            <a:ext cx="135643" cy="6879431"/>
          </a:xfrm>
          <a:prstGeom prst="rect">
            <a:avLst/>
          </a:prstGeom>
          <a:solidFill>
            <a:srgbClr val="3A7D2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53" name="Google Shape;253;p17"/>
          <p:cNvSpPr txBox="1"/>
          <p:nvPr/>
        </p:nvSpPr>
        <p:spPr>
          <a:xfrm>
            <a:off x="6616700" y="1139525"/>
            <a:ext cx="5069400" cy="2593500"/>
          </a:xfrm>
          <a:prstGeom prst="rect">
            <a:avLst/>
          </a:prstGeom>
          <a:solidFill>
            <a:schemeClr val="lt1"/>
          </a:solidFill>
          <a:ln>
            <a:noFill/>
          </a:ln>
        </p:spPr>
        <p:txBody>
          <a:bodyPr spcFirstLastPara="1" wrap="square" lIns="91425" tIns="45700" rIns="91425" bIns="45700" anchor="t" anchorCtr="0">
            <a:spAutoFit/>
          </a:bodyPr>
          <a:lstStyle/>
          <a:p>
            <a:pPr marL="457200" marR="0" lvl="0" indent="-3111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La Rete si propone inoltre di </a:t>
            </a:r>
            <a:r>
              <a:rPr lang="it-IT" sz="1300" b="1" i="0" u="none" strike="noStrike" cap="none">
                <a:solidFill>
                  <a:schemeClr val="dk1"/>
                </a:solidFill>
                <a:latin typeface="Nunito"/>
                <a:ea typeface="Nunito"/>
                <a:cs typeface="Nunito"/>
                <a:sym typeface="Nunito"/>
              </a:rPr>
              <a:t>rapportarsi con altre reti, organizzazioni e coalizioni in Italia e all’estero</a:t>
            </a:r>
            <a:r>
              <a:rPr lang="it-IT" sz="1300" i="0" u="none" strike="noStrike" cap="none">
                <a:solidFill>
                  <a:schemeClr val="dk1"/>
                </a:solidFill>
                <a:latin typeface="Nunito"/>
                <a:ea typeface="Nunito"/>
                <a:cs typeface="Nunito"/>
                <a:sym typeface="Nunito"/>
              </a:rPr>
              <a:t> che si stiano impegnando sulle politiche del cibo, al ﬁne di contribuire alla loro azione e trarne al contempo utili sollecitazioni, in un rapporto di mutuo arricchimento.</a:t>
            </a:r>
            <a:endParaRPr sz="1300" i="0" u="none" strike="noStrike" cap="none">
              <a:solidFill>
                <a:schemeClr val="dk1"/>
              </a:solidFill>
              <a:latin typeface="Nunito"/>
              <a:ea typeface="Nunito"/>
              <a:cs typeface="Nunito"/>
              <a:sym typeface="Nunito"/>
            </a:endParaRPr>
          </a:p>
          <a:p>
            <a:pPr marL="0" marR="0" lvl="0" indent="0" algn="l" rtl="0">
              <a:lnSpc>
                <a:spcPct val="115000"/>
              </a:lnSpc>
              <a:spcBef>
                <a:spcPts val="0"/>
              </a:spcBef>
              <a:spcAft>
                <a:spcPts val="0"/>
              </a:spcAft>
              <a:buNone/>
            </a:pPr>
            <a:endParaRPr sz="1300" i="0" u="none" strike="noStrike" cap="none">
              <a:solidFill>
                <a:schemeClr val="dk1"/>
              </a:solidFill>
              <a:latin typeface="Nunito"/>
              <a:ea typeface="Nunito"/>
              <a:cs typeface="Nunito"/>
              <a:sym typeface="Nunito"/>
            </a:endParaRPr>
          </a:p>
          <a:p>
            <a:pPr marL="457200" marR="0" lvl="0" indent="-3111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Più in generale, attraverso la molteplicità delle sue azioni, la Rete si propone di </a:t>
            </a:r>
            <a:r>
              <a:rPr lang="it-IT" sz="1300" b="1" i="0" u="none" strike="noStrike" cap="none">
                <a:solidFill>
                  <a:schemeClr val="dk1"/>
                </a:solidFill>
                <a:latin typeface="Nunito"/>
                <a:ea typeface="Nunito"/>
                <a:cs typeface="Nunito"/>
                <a:sym typeface="Nunito"/>
              </a:rPr>
              <a:t>contribuire al dibattito pubblico e politico</a:t>
            </a:r>
            <a:r>
              <a:rPr lang="it-IT" sz="1300" i="0" u="none" strike="noStrike" cap="none">
                <a:solidFill>
                  <a:schemeClr val="dk1"/>
                </a:solidFill>
                <a:latin typeface="Nunito"/>
                <a:ea typeface="Nunito"/>
                <a:cs typeface="Nunito"/>
                <a:sym typeface="Nunito"/>
              </a:rPr>
              <a:t>, svolgendo un’azione di animazione culturale e di advocacy rispetto ai temi del cibo, e richiamando l’attenzione della politica su speciﬁche necessità.</a:t>
            </a:r>
            <a:endParaRPr sz="1300" i="0" u="none" strike="noStrike" cap="none">
              <a:solidFill>
                <a:schemeClr val="dk1"/>
              </a:solidFill>
              <a:latin typeface="Nunito"/>
              <a:ea typeface="Nunito"/>
              <a:cs typeface="Nunito"/>
              <a:sym typeface="Nunito"/>
            </a:endParaRPr>
          </a:p>
        </p:txBody>
      </p:sp>
      <p:sp>
        <p:nvSpPr>
          <p:cNvPr id="254" name="Google Shape;254;p17"/>
          <p:cNvSpPr txBox="1"/>
          <p:nvPr/>
        </p:nvSpPr>
        <p:spPr>
          <a:xfrm>
            <a:off x="483025" y="1139525"/>
            <a:ext cx="5854200" cy="3974400"/>
          </a:xfrm>
          <a:prstGeom prst="rect">
            <a:avLst/>
          </a:prstGeom>
          <a:solidFill>
            <a:schemeClr val="lt1"/>
          </a:solidFill>
          <a:ln>
            <a:noFill/>
          </a:ln>
        </p:spPr>
        <p:txBody>
          <a:bodyPr spcFirstLastPara="1" wrap="square" lIns="91425" tIns="45700" rIns="91425" bIns="45700" anchor="t" anchorCtr="0">
            <a:spAutoFit/>
          </a:bodyPr>
          <a:lstStyle/>
          <a:p>
            <a:pPr marL="457200" marR="0" lvl="0" indent="-3111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Nel </a:t>
            </a:r>
            <a:r>
              <a:rPr lang="it-IT" sz="1300" b="1" i="0" u="none" strike="noStrike" cap="none">
                <a:solidFill>
                  <a:schemeClr val="dk1"/>
                </a:solidFill>
                <a:latin typeface="Nunito"/>
                <a:ea typeface="Nunito"/>
                <a:cs typeface="Nunito"/>
                <a:sym typeface="Nunito"/>
              </a:rPr>
              <a:t>rapporto con le istituzioni pubbliche</a:t>
            </a:r>
            <a:r>
              <a:rPr lang="it-IT" sz="1300" i="0" u="none" strike="noStrike" cap="none">
                <a:solidFill>
                  <a:schemeClr val="dk1"/>
                </a:solidFill>
                <a:latin typeface="Nunito"/>
                <a:ea typeface="Nunito"/>
                <a:cs typeface="Nunito"/>
                <a:sym typeface="Nunito"/>
              </a:rPr>
              <a:t>, alle diverse scale, accanto al confronto sulle problematiche legate all'attuazione di politiche per il cibo, la Rete si propone di esercitare un’azione di </a:t>
            </a:r>
            <a:r>
              <a:rPr lang="it-IT" sz="1300" b="1" i="0" u="none" strike="noStrike" cap="none">
                <a:solidFill>
                  <a:schemeClr val="dk1"/>
                </a:solidFill>
                <a:latin typeface="Nunito"/>
                <a:ea typeface="Nunito"/>
                <a:cs typeface="Nunito"/>
                <a:sym typeface="Nunito"/>
              </a:rPr>
              <a:t>orientamento, di supporto allo sviluppo delle capacità</a:t>
            </a:r>
            <a:r>
              <a:rPr lang="it-IT" sz="1300" i="0" u="none" strike="noStrike" cap="none">
                <a:solidFill>
                  <a:schemeClr val="dk1"/>
                </a:solidFill>
                <a:latin typeface="Nunito"/>
                <a:ea typeface="Nunito"/>
                <a:cs typeface="Nunito"/>
                <a:sym typeface="Nunito"/>
              </a:rPr>
              <a:t> e di </a:t>
            </a:r>
            <a:r>
              <a:rPr lang="it-IT" sz="1300" b="1" i="0" u="none" strike="noStrike" cap="none">
                <a:solidFill>
                  <a:schemeClr val="dk1"/>
                </a:solidFill>
                <a:latin typeface="Nunito"/>
                <a:ea typeface="Nunito"/>
                <a:cs typeface="Nunito"/>
                <a:sym typeface="Nunito"/>
              </a:rPr>
              <a:t>stimolo al ﬁne di favorire tali processi</a:t>
            </a:r>
            <a:r>
              <a:rPr lang="it-IT" sz="1300" i="0" u="none" strike="noStrike" cap="none">
                <a:solidFill>
                  <a:schemeClr val="dk1"/>
                </a:solidFill>
                <a:latin typeface="Nunito"/>
                <a:ea typeface="Nunito"/>
                <a:cs typeface="Nunito"/>
                <a:sym typeface="Nunito"/>
              </a:rPr>
              <a:t>, e di </a:t>
            </a:r>
            <a:r>
              <a:rPr lang="it-IT" sz="1300" b="1" i="0" u="none" strike="noStrike" cap="none">
                <a:solidFill>
                  <a:schemeClr val="dk1"/>
                </a:solidFill>
                <a:latin typeface="Nunito"/>
                <a:ea typeface="Nunito"/>
                <a:cs typeface="Nunito"/>
                <a:sym typeface="Nunito"/>
              </a:rPr>
              <a:t>monitorare i percorsi messi in atto</a:t>
            </a:r>
            <a:r>
              <a:rPr lang="it-IT" sz="1300" i="0" u="none" strike="noStrike" cap="none">
                <a:solidFill>
                  <a:schemeClr val="dk1"/>
                </a:solidFill>
                <a:latin typeface="Nunito"/>
                <a:ea typeface="Nunito"/>
                <a:cs typeface="Nunito"/>
                <a:sym typeface="Nunito"/>
              </a:rPr>
              <a:t> per trarre beneﬁci dalla condivisione delle esperienze. Inoltre promuove la creazione di una rete di città e territori, in Italia, in sinergia e dialogo con il Milan Urban Food Policy Pact e altre reti di città e territori (Città Slow, Città del Bio, Città sane, ecc.).</a:t>
            </a:r>
            <a:endParaRPr sz="1300" i="0" u="none" strike="noStrike" cap="none">
              <a:solidFill>
                <a:schemeClr val="dk1"/>
              </a:solidFill>
              <a:latin typeface="Nunito"/>
              <a:ea typeface="Nunito"/>
              <a:cs typeface="Nunito"/>
              <a:sym typeface="Nunito"/>
            </a:endParaRPr>
          </a:p>
          <a:p>
            <a:pPr marL="0" marR="0" lvl="0" indent="0" algn="l" rtl="0">
              <a:lnSpc>
                <a:spcPct val="115000"/>
              </a:lnSpc>
              <a:spcBef>
                <a:spcPts val="0"/>
              </a:spcBef>
              <a:spcAft>
                <a:spcPts val="0"/>
              </a:spcAft>
              <a:buNone/>
            </a:pPr>
            <a:endParaRPr sz="1300" i="0" u="none" strike="noStrike" cap="none">
              <a:solidFill>
                <a:schemeClr val="dk1"/>
              </a:solidFill>
              <a:latin typeface="Nunito"/>
              <a:ea typeface="Nunito"/>
              <a:cs typeface="Nunito"/>
              <a:sym typeface="Nunito"/>
            </a:endParaRPr>
          </a:p>
          <a:p>
            <a:pPr marL="457200" marR="0" lvl="0" indent="-3111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Dalle sue </a:t>
            </a:r>
            <a:r>
              <a:rPr lang="it-IT" sz="1300" b="1" i="0" u="none" strike="noStrike" cap="none">
                <a:solidFill>
                  <a:schemeClr val="dk1"/>
                </a:solidFill>
                <a:latin typeface="Nunito"/>
                <a:ea typeface="Nunito"/>
                <a:cs typeface="Nunito"/>
                <a:sym typeface="Nunito"/>
              </a:rPr>
              <a:t>componenti espressione della società civile</a:t>
            </a:r>
            <a:r>
              <a:rPr lang="it-IT" sz="1300" i="0" u="none" strike="noStrike" cap="none">
                <a:solidFill>
                  <a:schemeClr val="dk1"/>
                </a:solidFill>
                <a:latin typeface="Nunito"/>
                <a:ea typeface="Nunito"/>
                <a:cs typeface="Nunito"/>
                <a:sym typeface="Nunito"/>
              </a:rPr>
              <a:t> così come in generale dall’attenzione all’attivismo attorno alle questioni del cibo, la Rete aspira a trarre </a:t>
            </a:r>
            <a:r>
              <a:rPr lang="it-IT" sz="1300" b="1" i="0" u="none" strike="noStrike" cap="none">
                <a:solidFill>
                  <a:schemeClr val="dk1"/>
                </a:solidFill>
                <a:latin typeface="Nunito"/>
                <a:ea typeface="Nunito"/>
                <a:cs typeface="Nunito"/>
                <a:sym typeface="Nunito"/>
              </a:rPr>
              <a:t>sollecitazioni per aﬃnare la capacità di cogliere bisogni e dinamiche sociali importanti per il cambiamento.</a:t>
            </a:r>
            <a:r>
              <a:rPr lang="it-IT" sz="1300" i="0" u="none" strike="noStrike" cap="none">
                <a:solidFill>
                  <a:schemeClr val="dk1"/>
                </a:solidFill>
                <a:latin typeface="Nunito"/>
                <a:ea typeface="Nunito"/>
                <a:cs typeface="Nunito"/>
                <a:sym typeface="Nunito"/>
              </a:rPr>
              <a:t> Questo nella consapevolezza di quanta dell'innovazione nel discorso e nelle pratiche attorno al cibo sia derivata dalla sensibilità e capacità di attivazione sviluppatesi in seno alla società.</a:t>
            </a:r>
            <a:endParaRPr sz="1300" i="0" u="none" strike="noStrike" cap="none">
              <a:solidFill>
                <a:schemeClr val="dk1"/>
              </a:solidFill>
              <a:latin typeface="Nunito"/>
              <a:ea typeface="Nunito"/>
              <a:cs typeface="Nunito"/>
              <a:sym typeface="Nunito"/>
            </a:endParaRPr>
          </a:p>
        </p:txBody>
      </p:sp>
      <p:sp>
        <p:nvSpPr>
          <p:cNvPr id="255" name="Google Shape;255;p17"/>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grpSp>
        <p:nvGrpSpPr>
          <p:cNvPr id="260" name="Google Shape;260;g34fa6e28063_0_0"/>
          <p:cNvGrpSpPr/>
          <p:nvPr/>
        </p:nvGrpSpPr>
        <p:grpSpPr>
          <a:xfrm>
            <a:off x="0" y="-16565"/>
            <a:ext cx="12191998" cy="6891129"/>
            <a:chOff x="0" y="-16565"/>
            <a:chExt cx="12191998" cy="6891129"/>
          </a:xfrm>
        </p:grpSpPr>
        <p:pic>
          <p:nvPicPr>
            <p:cNvPr id="261" name="Google Shape;261;g34fa6e28063_0_0"/>
            <p:cNvPicPr preferRelativeResize="0"/>
            <p:nvPr/>
          </p:nvPicPr>
          <p:blipFill rotWithShape="1">
            <a:blip r:embed="rId3">
              <a:alphaModFix/>
            </a:blip>
            <a:srcRect/>
            <a:stretch/>
          </p:blipFill>
          <p:spPr>
            <a:xfrm>
              <a:off x="0" y="-16565"/>
              <a:ext cx="12191998" cy="6891129"/>
            </a:xfrm>
            <a:prstGeom prst="rect">
              <a:avLst/>
            </a:prstGeom>
            <a:noFill/>
            <a:ln>
              <a:noFill/>
            </a:ln>
          </p:spPr>
        </p:pic>
        <p:sp>
          <p:nvSpPr>
            <p:cNvPr id="262" name="Google Shape;262;g34fa6e28063_0_0"/>
            <p:cNvSpPr/>
            <p:nvPr/>
          </p:nvSpPr>
          <p:spPr>
            <a:xfrm>
              <a:off x="685800" y="838200"/>
              <a:ext cx="7601100" cy="2476500"/>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chemeClr val="lt1"/>
                </a:solidFill>
                <a:latin typeface="Arial"/>
                <a:ea typeface="Arial"/>
                <a:cs typeface="Arial"/>
                <a:sym typeface="Arial"/>
              </a:endParaRPr>
            </a:p>
          </p:txBody>
        </p:sp>
      </p:grpSp>
      <p:sp>
        <p:nvSpPr>
          <p:cNvPr id="263" name="Google Shape;263;g34fa6e28063_0_0"/>
          <p:cNvSpPr txBox="1"/>
          <p:nvPr/>
        </p:nvSpPr>
        <p:spPr>
          <a:xfrm>
            <a:off x="321275" y="492000"/>
            <a:ext cx="8513100" cy="18546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1200"/>
              </a:spcBef>
              <a:spcAft>
                <a:spcPts val="0"/>
              </a:spcAft>
              <a:buClr>
                <a:srgbClr val="000000"/>
              </a:buClr>
              <a:buSzPts val="1400"/>
              <a:buFont typeface="Arial"/>
              <a:buNone/>
            </a:pPr>
            <a:r>
              <a:rPr lang="it-IT">
                <a:solidFill>
                  <a:schemeClr val="dk1"/>
                </a:solidFill>
                <a:latin typeface="Nunito Medium"/>
                <a:ea typeface="Nunito Medium"/>
                <a:cs typeface="Nunito Medium"/>
                <a:sym typeface="Nunito Medium"/>
              </a:rPr>
              <a:t>Questo documento è stato redatto da Adanella Rossi, Davide Marino, Giampiero Mazzocchi ed Egidio Dansero, con numerosi contributi da parte di altri partecipanti alla Rete Italiana Politiche Locali del Cibo. </a:t>
            </a:r>
            <a:endParaRPr>
              <a:solidFill>
                <a:schemeClr val="dk1"/>
              </a:solidFill>
              <a:latin typeface="Nunito Medium"/>
              <a:ea typeface="Nunito Medium"/>
              <a:cs typeface="Nunito Medium"/>
              <a:sym typeface="Nunito Medium"/>
            </a:endParaRPr>
          </a:p>
          <a:p>
            <a:pPr marL="0" marR="0" lvl="0" indent="0" algn="l" rtl="0">
              <a:lnSpc>
                <a:spcPct val="115000"/>
              </a:lnSpc>
              <a:spcBef>
                <a:spcPts val="1200"/>
              </a:spcBef>
              <a:spcAft>
                <a:spcPts val="0"/>
              </a:spcAft>
              <a:buClr>
                <a:srgbClr val="000000"/>
              </a:buClr>
              <a:buSzPts val="1400"/>
              <a:buFont typeface="Arial"/>
              <a:buNone/>
            </a:pPr>
            <a:r>
              <a:rPr lang="it-IT">
                <a:solidFill>
                  <a:schemeClr val="dk1"/>
                </a:solidFill>
                <a:latin typeface="Nunito Medium"/>
                <a:ea typeface="Nunito Medium"/>
                <a:cs typeface="Nunito Medium"/>
                <a:sym typeface="Nunito Medium"/>
              </a:rPr>
              <a:t>È da intendersi come un avanzamento del </a:t>
            </a:r>
            <a:r>
              <a:rPr lang="it-IT" u="sng">
                <a:solidFill>
                  <a:schemeClr val="hlink"/>
                </a:solidFill>
                <a:latin typeface="Nunito Medium"/>
                <a:ea typeface="Nunito Medium"/>
                <a:cs typeface="Nunito Medium"/>
                <a:sym typeface="Nunito Medium"/>
                <a:hlinkClick r:id="rId4"/>
              </a:rPr>
              <a:t>Manifesto della Rete</a:t>
            </a:r>
            <a:r>
              <a:rPr lang="it-IT">
                <a:solidFill>
                  <a:schemeClr val="dk1"/>
                </a:solidFill>
                <a:latin typeface="Nunito Medium"/>
                <a:ea typeface="Nunito Medium"/>
                <a:cs typeface="Nunito Medium"/>
                <a:sym typeface="Nunito Medium"/>
              </a:rPr>
              <a:t>, rispetto al quale si pone anche come contributo rivolto all'esterno e di stimolo al dibattito.</a:t>
            </a:r>
            <a:endParaRPr>
              <a:solidFill>
                <a:schemeClr val="dk1"/>
              </a:solidFill>
              <a:latin typeface="Nunito Medium"/>
              <a:ea typeface="Nunito Medium"/>
              <a:cs typeface="Nunito Medium"/>
              <a:sym typeface="Nunito Medium"/>
            </a:endParaRPr>
          </a:p>
          <a:p>
            <a:pPr marL="0" marR="0" lvl="0" indent="0" algn="l" rtl="0">
              <a:lnSpc>
                <a:spcPct val="115000"/>
              </a:lnSpc>
              <a:spcBef>
                <a:spcPts val="1200"/>
              </a:spcBef>
              <a:spcAft>
                <a:spcPts val="0"/>
              </a:spcAft>
              <a:buClr>
                <a:srgbClr val="000000"/>
              </a:buClr>
              <a:buSzPts val="1400"/>
              <a:buFont typeface="Arial"/>
              <a:buNone/>
            </a:pPr>
            <a:r>
              <a:rPr lang="it-IT">
                <a:solidFill>
                  <a:schemeClr val="dk1"/>
                </a:solidFill>
                <a:latin typeface="Nunito Medium"/>
                <a:ea typeface="Nunito Medium"/>
                <a:cs typeface="Nunito Medium"/>
                <a:sym typeface="Nunito Medium"/>
              </a:rPr>
              <a:t>Il testo è stato condiviso all’VIII Incontro Nazionale della Rete (Torino, 30-31 gennaio 2025) e alla successiva Assemblea tenutasi il 6 febbraio 2025.</a:t>
            </a:r>
            <a:endParaRPr>
              <a:solidFill>
                <a:schemeClr val="dk1"/>
              </a:solidFill>
              <a:latin typeface="Nunito Medium"/>
              <a:ea typeface="Nunito Medium"/>
              <a:cs typeface="Nunito Medium"/>
              <a:sym typeface="Nunito Medium"/>
            </a:endParaRPr>
          </a:p>
        </p:txBody>
      </p:sp>
      <p:sp>
        <p:nvSpPr>
          <p:cNvPr id="264" name="Google Shape;264;g34fa6e28063_0_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19</a:t>
            </a:fld>
            <a:endParaRPr/>
          </a:p>
        </p:txBody>
      </p:sp>
      <p:pic>
        <p:nvPicPr>
          <p:cNvPr id="265" name="Google Shape;265;g34fa6e28063_0_0" descr="Immagine che contiene Carattere, testo, design, Elementi grafici&#10;&#10;Descrizione generata automaticamente"/>
          <p:cNvPicPr preferRelativeResize="0"/>
          <p:nvPr/>
        </p:nvPicPr>
        <p:blipFill rotWithShape="1">
          <a:blip r:embed="rId5">
            <a:alphaModFix/>
          </a:blip>
          <a:srcRect/>
          <a:stretch/>
        </p:blipFill>
        <p:spPr>
          <a:xfrm>
            <a:off x="10782300" y="5588393"/>
            <a:ext cx="1286173" cy="128617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grpSp>
        <p:nvGrpSpPr>
          <p:cNvPr id="98" name="Google Shape;98;p2"/>
          <p:cNvGrpSpPr/>
          <p:nvPr/>
        </p:nvGrpSpPr>
        <p:grpSpPr>
          <a:xfrm>
            <a:off x="0" y="-16565"/>
            <a:ext cx="12191999" cy="6891130"/>
            <a:chOff x="0" y="-16565"/>
            <a:chExt cx="12191999" cy="6891130"/>
          </a:xfrm>
        </p:grpSpPr>
        <p:pic>
          <p:nvPicPr>
            <p:cNvPr id="99" name="Google Shape;99;p2"/>
            <p:cNvPicPr preferRelativeResize="0"/>
            <p:nvPr/>
          </p:nvPicPr>
          <p:blipFill rotWithShape="1">
            <a:blip r:embed="rId3">
              <a:alphaModFix/>
            </a:blip>
            <a:srcRect/>
            <a:stretch/>
          </p:blipFill>
          <p:spPr>
            <a:xfrm>
              <a:off x="0" y="-16565"/>
              <a:ext cx="12191999" cy="6891130"/>
            </a:xfrm>
            <a:prstGeom prst="rect">
              <a:avLst/>
            </a:prstGeom>
            <a:noFill/>
            <a:ln>
              <a:noFill/>
            </a:ln>
          </p:spPr>
        </p:pic>
        <p:sp>
          <p:nvSpPr>
            <p:cNvPr id="100" name="Google Shape;100;p2"/>
            <p:cNvSpPr/>
            <p:nvPr/>
          </p:nvSpPr>
          <p:spPr>
            <a:xfrm>
              <a:off x="685800" y="838200"/>
              <a:ext cx="7600950" cy="2476500"/>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0" i="0" u="none" strike="noStrike" cap="none">
                <a:solidFill>
                  <a:schemeClr val="lt1"/>
                </a:solidFill>
                <a:latin typeface="Arial"/>
                <a:ea typeface="Arial"/>
                <a:cs typeface="Arial"/>
                <a:sym typeface="Arial"/>
              </a:endParaRPr>
            </a:p>
          </p:txBody>
        </p:sp>
      </p:grpSp>
      <p:sp>
        <p:nvSpPr>
          <p:cNvPr id="101" name="Google Shape;101;p2"/>
          <p:cNvSpPr txBox="1"/>
          <p:nvPr/>
        </p:nvSpPr>
        <p:spPr>
          <a:xfrm>
            <a:off x="329824" y="116384"/>
            <a:ext cx="6924600" cy="523200"/>
          </a:xfrm>
          <a:prstGeom prst="rect">
            <a:avLst/>
          </a:prstGeom>
          <a:solidFill>
            <a:srgbClr val="DDD4C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it-IT" sz="2800" b="1" i="0" u="none" strike="noStrike" cap="none">
                <a:solidFill>
                  <a:srgbClr val="75300D"/>
                </a:solidFill>
                <a:latin typeface="Nunito"/>
                <a:ea typeface="Nunito"/>
                <a:cs typeface="Nunito"/>
                <a:sym typeface="Nunito"/>
              </a:rPr>
              <a:t>Premessa</a:t>
            </a:r>
            <a:endParaRPr sz="2400" b="1" i="0" u="none" strike="noStrike" cap="none">
              <a:solidFill>
                <a:srgbClr val="75300D"/>
              </a:solidFill>
              <a:latin typeface="Nunito"/>
              <a:ea typeface="Nunito"/>
              <a:cs typeface="Nunito"/>
              <a:sym typeface="Nunito"/>
            </a:endParaRPr>
          </a:p>
        </p:txBody>
      </p:sp>
      <p:sp>
        <p:nvSpPr>
          <p:cNvPr id="102" name="Google Shape;102;p2"/>
          <p:cNvSpPr txBox="1"/>
          <p:nvPr/>
        </p:nvSpPr>
        <p:spPr>
          <a:xfrm>
            <a:off x="329825" y="639600"/>
            <a:ext cx="8576100" cy="29400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400"/>
              <a:buFont typeface="Arial"/>
              <a:buNone/>
            </a:pPr>
            <a:r>
              <a:rPr lang="it-IT" sz="1400" b="0" i="0" u="none" strike="noStrike" cap="none">
                <a:solidFill>
                  <a:schemeClr val="dk1"/>
                </a:solidFill>
                <a:latin typeface="Nunito"/>
                <a:ea typeface="Nunito"/>
                <a:cs typeface="Nunito"/>
                <a:sym typeface="Nunito"/>
              </a:rPr>
              <a:t>Le azioni legate al cibo rivestono un ruolo centrale all’interno dei processi di transizione verso città e territori più sostenibili e resilienti dal punto di vista ambientale e più equi dal punto di vista sociale ed economico.</a:t>
            </a:r>
            <a:endParaRPr sz="1400" b="0" i="0" u="none" strike="noStrike" cap="none">
              <a:solidFill>
                <a:srgbClr val="000000"/>
              </a:solidFill>
              <a:latin typeface="Nunito"/>
              <a:ea typeface="Nunito"/>
              <a:cs typeface="Nunito"/>
              <a:sym typeface="Nunito"/>
            </a:endParaRPr>
          </a:p>
          <a:p>
            <a:pPr marL="0" marR="0" lvl="0" indent="0" algn="l" rtl="0">
              <a:lnSpc>
                <a:spcPct val="115000"/>
              </a:lnSpc>
              <a:spcBef>
                <a:spcPts val="1200"/>
              </a:spcBef>
              <a:spcAft>
                <a:spcPts val="0"/>
              </a:spcAft>
              <a:buClr>
                <a:srgbClr val="000000"/>
              </a:buClr>
              <a:buSzPts val="1400"/>
              <a:buFont typeface="Arial"/>
              <a:buNone/>
            </a:pPr>
            <a:r>
              <a:rPr lang="it-IT" sz="1400" b="0" i="0" u="none" strike="noStrike" cap="none">
                <a:solidFill>
                  <a:schemeClr val="dk1"/>
                </a:solidFill>
                <a:latin typeface="Nunito"/>
                <a:ea typeface="Nunito"/>
                <a:cs typeface="Nunito"/>
                <a:sym typeface="Nunito"/>
              </a:rPr>
              <a:t>Promuovere un sistema locale del cibo equo e sostenibile signiﬁca garantire </a:t>
            </a:r>
            <a:r>
              <a:rPr lang="it-IT" sz="1400" b="1" i="0" u="none" strike="noStrike" cap="none">
                <a:solidFill>
                  <a:schemeClr val="dk1"/>
                </a:solidFill>
                <a:latin typeface="Nunito"/>
                <a:ea typeface="Nunito"/>
                <a:cs typeface="Nunito"/>
                <a:sym typeface="Nunito"/>
              </a:rPr>
              <a:t>accesso universale al cibo</a:t>
            </a:r>
            <a:r>
              <a:rPr lang="it-IT" sz="1400" b="0" i="0" u="none" strike="noStrike" cap="none">
                <a:solidFill>
                  <a:schemeClr val="dk1"/>
                </a:solidFill>
                <a:latin typeface="Nunito"/>
                <a:ea typeface="Nunito"/>
                <a:cs typeface="Nunito"/>
                <a:sym typeface="Nunito"/>
              </a:rPr>
              <a:t>, in termini di cibo nutriente, sicuro, eticamente e culturalmente adeguato, </a:t>
            </a:r>
            <a:r>
              <a:rPr lang="it-IT" sz="1400" b="1" i="0" u="none" strike="noStrike" cap="none">
                <a:solidFill>
                  <a:schemeClr val="dk1"/>
                </a:solidFill>
                <a:latin typeface="Nunito"/>
                <a:ea typeface="Nunito"/>
                <a:cs typeface="Nunito"/>
                <a:sym typeface="Nunito"/>
              </a:rPr>
              <a:t>riconnettere produzione e consumo</a:t>
            </a:r>
            <a:r>
              <a:rPr lang="it-IT" sz="1400" b="0" i="0" u="none" strike="noStrike" cap="none">
                <a:solidFill>
                  <a:schemeClr val="dk1"/>
                </a:solidFill>
                <a:latin typeface="Nunito"/>
                <a:ea typeface="Nunito"/>
                <a:cs typeface="Nunito"/>
                <a:sym typeface="Nunito"/>
              </a:rPr>
              <a:t>, accrescere e diﬀondere la </a:t>
            </a:r>
            <a:r>
              <a:rPr lang="it-IT" sz="1400" b="1" i="0" u="none" strike="noStrike" cap="none">
                <a:solidFill>
                  <a:schemeClr val="dk1"/>
                </a:solidFill>
                <a:latin typeface="Nunito"/>
                <a:ea typeface="Nunito"/>
                <a:cs typeface="Nunito"/>
                <a:sym typeface="Nunito"/>
              </a:rPr>
              <a:t>cultura del cibo</a:t>
            </a:r>
            <a:r>
              <a:rPr lang="it-IT" sz="1400" b="0" i="0" u="none" strike="noStrike" cap="none">
                <a:solidFill>
                  <a:schemeClr val="dk1"/>
                </a:solidFill>
                <a:latin typeface="Nunito"/>
                <a:ea typeface="Nunito"/>
                <a:cs typeface="Nunito"/>
                <a:sym typeface="Nunito"/>
              </a:rPr>
              <a:t> e la </a:t>
            </a:r>
            <a:r>
              <a:rPr lang="it-IT" sz="1400" b="1" i="0" u="none" strike="noStrike" cap="none">
                <a:solidFill>
                  <a:schemeClr val="dk1"/>
                </a:solidFill>
                <a:latin typeface="Nunito"/>
                <a:ea typeface="Nunito"/>
                <a:cs typeface="Nunito"/>
                <a:sym typeface="Nunito"/>
              </a:rPr>
              <a:t>cittadinanza alimentare</a:t>
            </a:r>
            <a:r>
              <a:rPr lang="it-IT" sz="1400" b="0" i="0" u="none" strike="noStrike" cap="none">
                <a:solidFill>
                  <a:schemeClr val="dk1"/>
                </a:solidFill>
                <a:latin typeface="Nunito"/>
                <a:ea typeface="Nunito"/>
                <a:cs typeface="Nunito"/>
                <a:sym typeface="Nunito"/>
              </a:rPr>
              <a:t>, gestire e sostenere </a:t>
            </a:r>
            <a:r>
              <a:rPr lang="it-IT" sz="1400" b="1" i="0" u="none" strike="noStrike" cap="none">
                <a:solidFill>
                  <a:schemeClr val="dk1"/>
                </a:solidFill>
                <a:latin typeface="Nunito"/>
                <a:ea typeface="Nunito"/>
                <a:cs typeface="Nunito"/>
                <a:sym typeface="Nunito"/>
              </a:rPr>
              <a:t>sistemi di produzione-distribuzione resilienti </a:t>
            </a:r>
            <a:r>
              <a:rPr lang="it-IT" sz="1400" b="0" i="0" u="none" strike="noStrike" cap="none">
                <a:solidFill>
                  <a:schemeClr val="dk1"/>
                </a:solidFill>
                <a:latin typeface="Nunito"/>
                <a:ea typeface="Nunito"/>
                <a:cs typeface="Nunito"/>
                <a:sym typeface="Nunito"/>
              </a:rPr>
              <a:t>e rispettosi delle risorse ambientali, assicurare un'</a:t>
            </a:r>
            <a:r>
              <a:rPr lang="it-IT" sz="1400" b="1" i="0" u="none" strike="noStrike" cap="none">
                <a:solidFill>
                  <a:schemeClr val="dk1"/>
                </a:solidFill>
                <a:latin typeface="Nunito"/>
                <a:ea typeface="Nunito"/>
                <a:cs typeface="Nunito"/>
                <a:sym typeface="Nunito"/>
              </a:rPr>
              <a:t>equa distribuzione</a:t>
            </a:r>
            <a:r>
              <a:rPr lang="it-IT" sz="1400" b="0" i="0" u="none" strike="noStrike" cap="none">
                <a:solidFill>
                  <a:schemeClr val="dk1"/>
                </a:solidFill>
                <a:latin typeface="Nunito"/>
                <a:ea typeface="Nunito"/>
                <a:cs typeface="Nunito"/>
                <a:sym typeface="Nunito"/>
              </a:rPr>
              <a:t> del valore economico e riequilibrare i rapporti di potere lungo la ﬁliera, rispettare la </a:t>
            </a:r>
            <a:r>
              <a:rPr lang="it-IT" sz="1400" b="1" i="0" u="none" strike="noStrike" cap="none">
                <a:solidFill>
                  <a:schemeClr val="dk1"/>
                </a:solidFill>
                <a:latin typeface="Nunito"/>
                <a:ea typeface="Nunito"/>
                <a:cs typeface="Nunito"/>
                <a:sym typeface="Nunito"/>
              </a:rPr>
              <a:t>dignità del lavoro</a:t>
            </a:r>
            <a:r>
              <a:rPr lang="it-IT" sz="1400" b="0" i="0" u="none" strike="noStrike" cap="none">
                <a:solidFill>
                  <a:schemeClr val="dk1"/>
                </a:solidFill>
                <a:latin typeface="Nunito"/>
                <a:ea typeface="Nunito"/>
                <a:cs typeface="Nunito"/>
                <a:sym typeface="Nunito"/>
              </a:rPr>
              <a:t>, considerare i </a:t>
            </a:r>
            <a:r>
              <a:rPr lang="it-IT" sz="1400" b="1" i="0" u="none" strike="noStrike" cap="none">
                <a:solidFill>
                  <a:schemeClr val="dk1"/>
                </a:solidFill>
                <a:latin typeface="Nunito"/>
                <a:ea typeface="Nunito"/>
                <a:cs typeface="Nunito"/>
                <a:sym typeface="Nunito"/>
              </a:rPr>
              <a:t>diritti degli animali </a:t>
            </a:r>
            <a:r>
              <a:rPr lang="it-IT" sz="1400" i="0" u="none" strike="noStrike" cap="none">
                <a:solidFill>
                  <a:schemeClr val="dk1"/>
                </a:solidFill>
                <a:latin typeface="Nunito"/>
                <a:ea typeface="Nunito"/>
                <a:cs typeface="Nunito"/>
                <a:sym typeface="Nunito"/>
              </a:rPr>
              <a:t>oltre ai diritti delle persone</a:t>
            </a:r>
            <a:r>
              <a:rPr lang="it-IT" sz="1400" b="0" i="0" u="none" strike="noStrike" cap="none">
                <a:solidFill>
                  <a:schemeClr val="dk1"/>
                </a:solidFill>
                <a:latin typeface="Nunito"/>
                <a:ea typeface="Nunito"/>
                <a:cs typeface="Nunito"/>
                <a:sym typeface="Nunito"/>
              </a:rPr>
              <a:t>, dare concretezza negli spazi della governance ai principi della </a:t>
            </a:r>
            <a:r>
              <a:rPr lang="it-IT" sz="1400" b="1" i="0" u="none" strike="noStrike" cap="none">
                <a:solidFill>
                  <a:schemeClr val="dk1"/>
                </a:solidFill>
                <a:latin typeface="Nunito"/>
                <a:ea typeface="Nunito"/>
                <a:cs typeface="Nunito"/>
                <a:sym typeface="Nunito"/>
              </a:rPr>
              <a:t>sovranità e democrazia alimentare</a:t>
            </a:r>
            <a:r>
              <a:rPr lang="it-IT" sz="1400" b="0" i="0" u="none" strike="noStrike" cap="none">
                <a:solidFill>
                  <a:schemeClr val="dk1"/>
                </a:solidFill>
                <a:latin typeface="Nunito"/>
                <a:ea typeface="Nunito"/>
                <a:cs typeface="Nunito"/>
                <a:sym typeface="Nunito"/>
              </a:rPr>
              <a:t>, gestire il </a:t>
            </a:r>
            <a:r>
              <a:rPr lang="it-IT" sz="1400" b="1" i="1" u="none" strike="noStrike" cap="none">
                <a:solidFill>
                  <a:schemeClr val="dk1"/>
                </a:solidFill>
                <a:latin typeface="Nunito"/>
                <a:ea typeface="Nunito"/>
                <a:cs typeface="Nunito"/>
                <a:sym typeface="Nunito"/>
              </a:rPr>
              <a:t>continuum</a:t>
            </a:r>
            <a:r>
              <a:rPr lang="it-IT" sz="1400" b="1" i="0" u="none" strike="noStrike" cap="none">
                <a:solidFill>
                  <a:schemeClr val="dk1"/>
                </a:solidFill>
                <a:latin typeface="Nunito"/>
                <a:ea typeface="Nunito"/>
                <a:cs typeface="Nunito"/>
                <a:sym typeface="Nunito"/>
              </a:rPr>
              <a:t> urbano-rurale</a:t>
            </a:r>
            <a:r>
              <a:rPr lang="it-IT" sz="1400" b="0" i="0" u="none" strike="noStrike" cap="none">
                <a:solidFill>
                  <a:schemeClr val="dk1"/>
                </a:solidFill>
                <a:latin typeface="Nunito"/>
                <a:ea typeface="Nunito"/>
                <a:cs typeface="Nunito"/>
                <a:sym typeface="Nunito"/>
              </a:rPr>
              <a:t> rispettandone tutte le speciﬁcità sociali e culturali e gli equilibri ambientali.</a:t>
            </a:r>
            <a:endParaRPr sz="1400" b="0" i="0" u="none" strike="noStrike" cap="none">
              <a:solidFill>
                <a:srgbClr val="000000"/>
              </a:solidFill>
              <a:latin typeface="Nunito"/>
              <a:ea typeface="Nunito"/>
              <a:cs typeface="Nunito"/>
              <a:sym typeface="Nunito"/>
            </a:endParaRPr>
          </a:p>
        </p:txBody>
      </p:sp>
      <p:sp>
        <p:nvSpPr>
          <p:cNvPr id="103" name="Google Shape;103;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grpSp>
        <p:nvGrpSpPr>
          <p:cNvPr id="108" name="Google Shape;108;p3"/>
          <p:cNvGrpSpPr/>
          <p:nvPr/>
        </p:nvGrpSpPr>
        <p:grpSpPr>
          <a:xfrm>
            <a:off x="-9525" y="-16565"/>
            <a:ext cx="12191999" cy="6891130"/>
            <a:chOff x="0" y="-16565"/>
            <a:chExt cx="12191999" cy="6891130"/>
          </a:xfrm>
        </p:grpSpPr>
        <p:pic>
          <p:nvPicPr>
            <p:cNvPr id="109" name="Google Shape;109;p3"/>
            <p:cNvPicPr preferRelativeResize="0"/>
            <p:nvPr/>
          </p:nvPicPr>
          <p:blipFill rotWithShape="1">
            <a:blip r:embed="rId3">
              <a:alphaModFix/>
            </a:blip>
            <a:srcRect/>
            <a:stretch/>
          </p:blipFill>
          <p:spPr>
            <a:xfrm>
              <a:off x="0" y="-16565"/>
              <a:ext cx="12191999" cy="6891130"/>
            </a:xfrm>
            <a:prstGeom prst="rect">
              <a:avLst/>
            </a:prstGeom>
            <a:noFill/>
            <a:ln>
              <a:noFill/>
            </a:ln>
          </p:spPr>
        </p:pic>
        <p:sp>
          <p:nvSpPr>
            <p:cNvPr id="110" name="Google Shape;110;p3"/>
            <p:cNvSpPr/>
            <p:nvPr/>
          </p:nvSpPr>
          <p:spPr>
            <a:xfrm>
              <a:off x="685800" y="838200"/>
              <a:ext cx="7600950" cy="2476500"/>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
        <p:nvSpPr>
          <p:cNvPr id="111" name="Google Shape;111;p3"/>
          <p:cNvSpPr txBox="1"/>
          <p:nvPr/>
        </p:nvSpPr>
        <p:spPr>
          <a:xfrm>
            <a:off x="274725" y="241725"/>
            <a:ext cx="4981200" cy="40251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400"/>
              <a:buFont typeface="Arial"/>
              <a:buNone/>
            </a:pPr>
            <a:r>
              <a:rPr lang="it-IT" sz="1400" i="0" u="none" strike="noStrike" cap="none">
                <a:solidFill>
                  <a:schemeClr val="dk1"/>
                </a:solidFill>
                <a:latin typeface="Nunito Medium"/>
                <a:ea typeface="Nunito Medium"/>
                <a:cs typeface="Nunito Medium"/>
                <a:sym typeface="Nunito Medium"/>
              </a:rPr>
              <a:t>Le Politiche Locali del Cibo dovrebbero rispondere a queste sﬁde, </a:t>
            </a:r>
            <a:r>
              <a:rPr lang="it-IT" sz="1400" b="1" i="0" u="none" strike="noStrike" cap="none">
                <a:solidFill>
                  <a:schemeClr val="dk1"/>
                </a:solidFill>
                <a:latin typeface="Nunito"/>
                <a:ea typeface="Nunito"/>
                <a:cs typeface="Nunito"/>
                <a:sym typeface="Nunito"/>
              </a:rPr>
              <a:t>innovando profondamente logiche e approcci operativi</a:t>
            </a:r>
            <a:r>
              <a:rPr lang="it-IT" sz="1400" i="0" u="none" strike="noStrike" cap="none">
                <a:solidFill>
                  <a:schemeClr val="dk1"/>
                </a:solidFill>
                <a:latin typeface="Nunito Medium"/>
                <a:ea typeface="Nunito Medium"/>
                <a:cs typeface="Nunito Medium"/>
                <a:sym typeface="Nunito Medium"/>
              </a:rPr>
              <a:t> nella gestione delle pratiche e dei processi legati al cibo: entrare in una dimensione di sistema, integrando settori operativi tradizionalmente indipendenti, e rivedere i criteri di valutazione, superando le logiche puramente economiche, antropocentriche e focalizzate esclusivamente sul presente.</a:t>
            </a:r>
            <a:endParaRPr sz="14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400"/>
              <a:buFont typeface="Arial"/>
              <a:buNone/>
            </a:pPr>
            <a:endParaRPr>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400"/>
              <a:buFont typeface="Arial"/>
              <a:buNone/>
            </a:pPr>
            <a:r>
              <a:rPr lang="it-IT" sz="1400" i="0" u="none" strike="noStrike" cap="none">
                <a:solidFill>
                  <a:schemeClr val="dk1"/>
                </a:solidFill>
                <a:latin typeface="Nunito Medium"/>
                <a:ea typeface="Nunito Medium"/>
                <a:cs typeface="Nunito Medium"/>
                <a:sym typeface="Nunito Medium"/>
              </a:rPr>
              <a:t>In un processo di </a:t>
            </a:r>
            <a:r>
              <a:rPr lang="it-IT" sz="1400" b="1" i="0" u="none" strike="noStrike" cap="none">
                <a:solidFill>
                  <a:schemeClr val="dk1"/>
                </a:solidFill>
                <a:latin typeface="Nunito"/>
                <a:ea typeface="Nunito"/>
                <a:cs typeface="Nunito"/>
                <a:sym typeface="Nunito"/>
              </a:rPr>
              <a:t>ri-politicizzazione del cibo</a:t>
            </a:r>
            <a:r>
              <a:rPr lang="it-IT" sz="1400" i="0" u="none" strike="noStrike" cap="none">
                <a:solidFill>
                  <a:schemeClr val="dk1"/>
                </a:solidFill>
                <a:latin typeface="Nunito Medium"/>
                <a:ea typeface="Nunito Medium"/>
                <a:cs typeface="Nunito Medium"/>
                <a:sym typeface="Nunito Medium"/>
              </a:rPr>
              <a:t>, dovrebbero gestire questo rinnovamento creando spazi e strumenti di governance partecipativa e democratica, in cui abilitare e responsabilizzare tutte le componenti della società. In questa dimensione il cibo non è solo un bene oggetto di transazioni economiche, ma diviene un bene comune da gestire nella molteplicità dei suoi valori.</a:t>
            </a:r>
            <a:endParaRPr sz="1400" i="0" u="none" strike="noStrike" cap="none">
              <a:solidFill>
                <a:schemeClr val="dk1"/>
              </a:solidFill>
              <a:latin typeface="Nunito Medium"/>
              <a:ea typeface="Nunito Medium"/>
              <a:cs typeface="Nunito Medium"/>
              <a:sym typeface="Nunito Medium"/>
            </a:endParaRPr>
          </a:p>
        </p:txBody>
      </p:sp>
      <p:sp>
        <p:nvSpPr>
          <p:cNvPr id="112" name="Google Shape;112;p3"/>
          <p:cNvSpPr txBox="1"/>
          <p:nvPr/>
        </p:nvSpPr>
        <p:spPr>
          <a:xfrm>
            <a:off x="5255925" y="241728"/>
            <a:ext cx="3921300" cy="15468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400"/>
              <a:buFont typeface="Arial"/>
              <a:buNone/>
            </a:pPr>
            <a:r>
              <a:rPr lang="it-IT" sz="1400" i="0" u="none" strike="noStrike" cap="none">
                <a:solidFill>
                  <a:schemeClr val="dk1"/>
                </a:solidFill>
                <a:latin typeface="Nunito Medium"/>
                <a:ea typeface="Nunito Medium"/>
                <a:cs typeface="Nunito Medium"/>
                <a:sym typeface="Nunito Medium"/>
              </a:rPr>
              <a:t>La Rete Italiana delle Politiche Locali del Cibo intende contribuire in questa direzione. A tal fine ci si sofferma di seguito su significati e definizioni, principi di riferimento, percorsi auspicabili e approcci nella creazione e gestione delle Politiche Locali del Cibo.</a:t>
            </a:r>
            <a:endParaRPr sz="1400" i="0" u="none" strike="noStrike" cap="none">
              <a:solidFill>
                <a:schemeClr val="dk1"/>
              </a:solidFill>
              <a:latin typeface="Nunito Medium"/>
              <a:ea typeface="Nunito Medium"/>
              <a:cs typeface="Nunito Medium"/>
              <a:sym typeface="Nunito Medium"/>
            </a:endParaRPr>
          </a:p>
        </p:txBody>
      </p:sp>
      <p:sp>
        <p:nvSpPr>
          <p:cNvPr id="113" name="Google Shape;113;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4"/>
          <p:cNvSpPr/>
          <p:nvPr/>
        </p:nvSpPr>
        <p:spPr>
          <a:xfrm>
            <a:off x="7419975" y="1907277"/>
            <a:ext cx="1352550" cy="942975"/>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19" name="Google Shape;119;p4"/>
          <p:cNvGrpSpPr/>
          <p:nvPr/>
        </p:nvGrpSpPr>
        <p:grpSpPr>
          <a:xfrm>
            <a:off x="0" y="-16565"/>
            <a:ext cx="12191999" cy="6891130"/>
            <a:chOff x="0" y="-16565"/>
            <a:chExt cx="12191999" cy="6891130"/>
          </a:xfrm>
        </p:grpSpPr>
        <p:pic>
          <p:nvPicPr>
            <p:cNvPr id="120" name="Google Shape;120;p4"/>
            <p:cNvPicPr preferRelativeResize="0"/>
            <p:nvPr/>
          </p:nvPicPr>
          <p:blipFill rotWithShape="1">
            <a:blip r:embed="rId3">
              <a:alphaModFix/>
            </a:blip>
            <a:srcRect/>
            <a:stretch/>
          </p:blipFill>
          <p:spPr>
            <a:xfrm>
              <a:off x="0" y="-16565"/>
              <a:ext cx="12191999" cy="6891130"/>
            </a:xfrm>
            <a:prstGeom prst="rect">
              <a:avLst/>
            </a:prstGeom>
            <a:noFill/>
            <a:ln>
              <a:noFill/>
            </a:ln>
          </p:spPr>
        </p:pic>
        <p:sp>
          <p:nvSpPr>
            <p:cNvPr id="121" name="Google Shape;121;p4"/>
            <p:cNvSpPr txBox="1"/>
            <p:nvPr/>
          </p:nvSpPr>
          <p:spPr>
            <a:xfrm>
              <a:off x="666749" y="904875"/>
              <a:ext cx="7667626" cy="2554545"/>
            </a:xfrm>
            <a:prstGeom prst="rect">
              <a:avLst/>
            </a:prstGeom>
            <a:solidFill>
              <a:srgbClr val="DDD4C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p:txBody>
        </p:sp>
      </p:grpSp>
      <p:sp>
        <p:nvSpPr>
          <p:cNvPr id="122" name="Google Shape;122;p4"/>
          <p:cNvSpPr txBox="1"/>
          <p:nvPr/>
        </p:nvSpPr>
        <p:spPr>
          <a:xfrm>
            <a:off x="666749" y="904875"/>
            <a:ext cx="6924600" cy="738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it-IT" sz="4200" b="1" i="0" u="none" strike="noStrike" cap="none">
                <a:solidFill>
                  <a:srgbClr val="75300D"/>
                </a:solidFill>
                <a:latin typeface="Nunito"/>
                <a:ea typeface="Nunito"/>
                <a:cs typeface="Nunito"/>
                <a:sym typeface="Nunito"/>
              </a:rPr>
              <a:t>Significati e definizioni</a:t>
            </a:r>
            <a:endParaRPr sz="4200" b="1" i="0" u="none" strike="noStrike" cap="none">
              <a:solidFill>
                <a:srgbClr val="75300D"/>
              </a:solidFill>
              <a:latin typeface="Nunito"/>
              <a:ea typeface="Nunito"/>
              <a:cs typeface="Nunito"/>
              <a:sym typeface="Nuni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5"/>
          <p:cNvSpPr txBox="1"/>
          <p:nvPr/>
        </p:nvSpPr>
        <p:spPr>
          <a:xfrm>
            <a:off x="420125" y="1227563"/>
            <a:ext cx="5628900" cy="44346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Arial"/>
              <a:buChar char="•"/>
            </a:pPr>
            <a:r>
              <a:rPr lang="it-IT" sz="1300" b="1" i="0" u="none" strike="noStrike" cap="none">
                <a:solidFill>
                  <a:schemeClr val="dk1"/>
                </a:solidFill>
                <a:latin typeface="Nunito"/>
                <a:ea typeface="Nunito"/>
                <a:cs typeface="Nunito"/>
                <a:sym typeface="Nunito"/>
              </a:rPr>
              <a:t>POLITICHE del cibo</a:t>
            </a:r>
            <a:r>
              <a:rPr lang="it-IT" sz="1300" i="0" u="none" strike="noStrike" cap="none">
                <a:solidFill>
                  <a:schemeClr val="dk1"/>
                </a:solidFill>
                <a:latin typeface="Nunito"/>
                <a:ea typeface="Nunito"/>
                <a:cs typeface="Nunito"/>
                <a:sym typeface="Nunito"/>
              </a:rPr>
              <a:t>, e non politica, per tenere conto della complessità dei problemi correlati ai sistemi locali del cibo, legata anche alla diversità dei contesti in cui queste politiche prendono forma e, all’interno di questi, della diversità di obiettivi, azioni e processi da tenere insieme.</a:t>
            </a:r>
            <a:endParaRPr sz="1400" i="0" u="none" strike="noStrike" cap="none">
              <a:solidFill>
                <a:schemeClr val="dk1"/>
              </a:solidFill>
              <a:latin typeface="Nunito"/>
              <a:ea typeface="Nunito"/>
              <a:cs typeface="Nunito"/>
              <a:sym typeface="Nunito"/>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a:ea typeface="Nunito"/>
              <a:cs typeface="Nunito"/>
              <a:sym typeface="Nunito"/>
            </a:endParaRPr>
          </a:p>
          <a:p>
            <a:pPr marL="285750" marR="0" lvl="0" indent="-285750" algn="l" rtl="0">
              <a:lnSpc>
                <a:spcPct val="115000"/>
              </a:lnSpc>
              <a:spcBef>
                <a:spcPts val="0"/>
              </a:spcBef>
              <a:spcAft>
                <a:spcPts val="0"/>
              </a:spcAft>
              <a:buClr>
                <a:schemeClr val="dk1"/>
              </a:buClr>
              <a:buSzPts val="1300"/>
              <a:buFont typeface="Nunito"/>
              <a:buChar char="•"/>
            </a:pPr>
            <a:r>
              <a:rPr lang="it-IT" sz="1300" b="1" i="0" u="none" strike="noStrike" cap="none">
                <a:solidFill>
                  <a:schemeClr val="dk1"/>
                </a:solidFill>
                <a:latin typeface="Nunito"/>
                <a:ea typeface="Nunito"/>
                <a:cs typeface="Nunito"/>
                <a:sym typeface="Nunito"/>
              </a:rPr>
              <a:t>Politiche in senso ampio</a:t>
            </a:r>
            <a:r>
              <a:rPr lang="it-IT" sz="1300" i="0" u="none" strike="noStrike" cap="none">
                <a:solidFill>
                  <a:schemeClr val="dk1"/>
                </a:solidFill>
                <a:latin typeface="Nunito"/>
                <a:ea typeface="Nunito"/>
                <a:cs typeface="Nunito"/>
                <a:sym typeface="Nunito"/>
              </a:rPr>
              <a:t> - formali e informali, dall'alto e dal basso -, in un’ampia gamma di possibilità, in quanto politiche messe in campo o attivabili da una pluralità di attori e a diverse scale (da quella micro-locale a quella bioregionale), in relazione alle politiche nazionali, europee e internazionali.</a:t>
            </a:r>
            <a:endParaRPr sz="1400" i="0" u="none" strike="noStrike" cap="none">
              <a:solidFill>
                <a:schemeClr val="dk1"/>
              </a:solidFill>
              <a:latin typeface="Nunito"/>
              <a:ea typeface="Nunito"/>
              <a:cs typeface="Nunito"/>
              <a:sym typeface="Nunito"/>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a:ea typeface="Nunito"/>
              <a:cs typeface="Nunito"/>
              <a:sym typeface="Nunito"/>
            </a:endParaRPr>
          </a:p>
          <a:p>
            <a:pPr marL="285750" marR="0" lvl="0" indent="-285750" algn="l" rtl="0">
              <a:lnSpc>
                <a:spcPct val="115000"/>
              </a:lnSpc>
              <a:spcBef>
                <a:spcPts val="0"/>
              </a:spcBef>
              <a:spcAft>
                <a:spcPts val="0"/>
              </a:spcAft>
              <a:buClr>
                <a:schemeClr val="dk1"/>
              </a:buClr>
              <a:buSzPts val="1300"/>
              <a:buFont typeface="Nunito"/>
              <a:buChar char="•"/>
            </a:pPr>
            <a:r>
              <a:rPr lang="it-IT" sz="1300" b="1" i="0" u="none" strike="noStrike" cap="none">
                <a:solidFill>
                  <a:schemeClr val="dk1"/>
                </a:solidFill>
                <a:latin typeface="Nunito"/>
                <a:ea typeface="Nunito"/>
                <a:cs typeface="Nunito"/>
                <a:sym typeface="Nunito"/>
              </a:rPr>
              <a:t>Politiche con impliciti caratter</a:t>
            </a:r>
            <a:r>
              <a:rPr lang="it-IT" sz="1300" b="1">
                <a:solidFill>
                  <a:schemeClr val="dk1"/>
                </a:solidFill>
                <a:latin typeface="Nunito"/>
                <a:ea typeface="Nunito"/>
                <a:cs typeface="Nunito"/>
                <a:sym typeface="Nunito"/>
              </a:rPr>
              <a:t>i</a:t>
            </a:r>
            <a:r>
              <a:rPr lang="it-IT" sz="1300" b="1" i="0" u="none" strike="noStrike" cap="none">
                <a:solidFill>
                  <a:schemeClr val="dk1"/>
                </a:solidFill>
                <a:latin typeface="Nunito"/>
                <a:ea typeface="Nunito"/>
                <a:cs typeface="Nunito"/>
                <a:sym typeface="Nunito"/>
              </a:rPr>
              <a:t> di democra</a:t>
            </a:r>
            <a:r>
              <a:rPr lang="it-IT" sz="1300" b="1">
                <a:solidFill>
                  <a:schemeClr val="dk1"/>
                </a:solidFill>
                <a:latin typeface="Nunito"/>
                <a:ea typeface="Nunito"/>
                <a:cs typeface="Nunito"/>
                <a:sym typeface="Nunito"/>
              </a:rPr>
              <a:t>zia</a:t>
            </a:r>
            <a:r>
              <a:rPr lang="it-IT" sz="1300" b="1" i="0" u="none" strike="noStrike" cap="none">
                <a:solidFill>
                  <a:schemeClr val="dk1"/>
                </a:solidFill>
                <a:latin typeface="Nunito"/>
                <a:ea typeface="Nunito"/>
                <a:cs typeface="Nunito"/>
                <a:sym typeface="Nunito"/>
              </a:rPr>
              <a:t> e valenza trasformativa</a:t>
            </a:r>
            <a:r>
              <a:rPr lang="it-IT" sz="1300" i="0" u="none" strike="noStrike" cap="none">
                <a:solidFill>
                  <a:schemeClr val="dk1"/>
                </a:solidFill>
                <a:latin typeface="Nunito"/>
                <a:ea typeface="Nunito"/>
                <a:cs typeface="Nunito"/>
                <a:sym typeface="Nunito"/>
              </a:rPr>
              <a:t>, in quanto spazi di confronto e co-decisione a supporto di processi orientati ad un cambiamento. In tal senso, politiche che incorporano obiettivi di empowerment sociale lungo tutte le fasi del ciclo della loro realizzazione, dalla loro definizione, come momento di esercizio della sovranità alimentare, alla loro attuazione e al loro monitoraggio.</a:t>
            </a:r>
            <a:endParaRPr sz="1400" i="0" u="none" strike="noStrike" cap="none">
              <a:solidFill>
                <a:schemeClr val="dk1"/>
              </a:solidFill>
              <a:latin typeface="Nunito"/>
              <a:ea typeface="Nunito"/>
              <a:cs typeface="Nunito"/>
              <a:sym typeface="Nunito"/>
            </a:endParaRPr>
          </a:p>
        </p:txBody>
      </p:sp>
      <p:sp>
        <p:nvSpPr>
          <p:cNvPr id="128" name="Google Shape;1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latin typeface="Nunito"/>
                <a:ea typeface="Nunito"/>
                <a:cs typeface="Nunito"/>
                <a:sym typeface="Nunito"/>
              </a:rPr>
              <a:t>5</a:t>
            </a:fld>
            <a:endParaRPr>
              <a:latin typeface="Nunito"/>
              <a:ea typeface="Nunito"/>
              <a:cs typeface="Nunito"/>
              <a:sym typeface="Nunito"/>
            </a:endParaRPr>
          </a:p>
        </p:txBody>
      </p:sp>
      <p:sp>
        <p:nvSpPr>
          <p:cNvPr id="129" name="Google Shape;129;p5"/>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
        <p:nvSpPr>
          <p:cNvPr id="130" name="Google Shape;130;p5"/>
          <p:cNvSpPr/>
          <p:nvPr/>
        </p:nvSpPr>
        <p:spPr>
          <a:xfrm>
            <a:off x="-14925" y="88136"/>
            <a:ext cx="135600" cy="6879300"/>
          </a:xfrm>
          <a:prstGeom prst="rect">
            <a:avLst/>
          </a:prstGeom>
          <a:solidFill>
            <a:srgbClr val="75300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75300D"/>
              </a:solidFill>
              <a:highlight>
                <a:srgbClr val="75300D"/>
              </a:highlight>
              <a:latin typeface="Arial"/>
              <a:ea typeface="Arial"/>
              <a:cs typeface="Arial"/>
              <a:sym typeface="Arial"/>
            </a:endParaRPr>
          </a:p>
        </p:txBody>
      </p:sp>
      <p:sp>
        <p:nvSpPr>
          <p:cNvPr id="131" name="Google Shape;131;p5"/>
          <p:cNvSpPr txBox="1"/>
          <p:nvPr/>
        </p:nvSpPr>
        <p:spPr>
          <a:xfrm>
            <a:off x="6192469" y="1227565"/>
            <a:ext cx="5760000" cy="28236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Arial"/>
              <a:buChar char="•"/>
            </a:pPr>
            <a:r>
              <a:rPr lang="it-IT" sz="1300" b="1" i="0" u="none" strike="noStrike" cap="none">
                <a:solidFill>
                  <a:schemeClr val="dk1"/>
                </a:solidFill>
                <a:latin typeface="Nunito"/>
                <a:ea typeface="Nunito"/>
                <a:cs typeface="Nunito"/>
                <a:sym typeface="Nunito"/>
              </a:rPr>
              <a:t>Politiche LOCALI </a:t>
            </a:r>
            <a:r>
              <a:rPr lang="it-IT" sz="1300" i="0" u="none" strike="noStrike" cap="none">
                <a:solidFill>
                  <a:schemeClr val="dk1"/>
                </a:solidFill>
                <a:latin typeface="Nunito"/>
                <a:ea typeface="Nunito"/>
                <a:cs typeface="Nunito"/>
                <a:sym typeface="Nunito"/>
              </a:rPr>
              <a:t>e non urbane, per mettere al centro le relazioni e il </a:t>
            </a:r>
            <a:r>
              <a:rPr lang="it-IT" sz="1300" i="1" u="none" strike="noStrike" cap="none">
                <a:solidFill>
                  <a:schemeClr val="dk1"/>
                </a:solidFill>
                <a:latin typeface="Nunito"/>
                <a:ea typeface="Nunito"/>
                <a:cs typeface="Nunito"/>
                <a:sym typeface="Nunito"/>
              </a:rPr>
              <a:t>continuum</a:t>
            </a:r>
            <a:r>
              <a:rPr lang="it-IT" sz="1300" i="0" u="none" strike="noStrike" cap="none">
                <a:solidFill>
                  <a:schemeClr val="dk1"/>
                </a:solidFill>
                <a:latin typeface="Nunito"/>
                <a:ea typeface="Nunito"/>
                <a:cs typeface="Nunito"/>
                <a:sym typeface="Nunito"/>
              </a:rPr>
              <a:t> urbano-rurale e non contribuire a riprodurre la dicotomia tra la città e la campagna.</a:t>
            </a:r>
            <a:endParaRPr sz="1400" i="0" u="none" strike="noStrike" cap="none">
              <a:solidFill>
                <a:schemeClr val="dk1"/>
              </a:solidFill>
              <a:latin typeface="Nunito"/>
              <a:ea typeface="Nunito"/>
              <a:cs typeface="Nunito"/>
              <a:sym typeface="Nunito"/>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a:ea typeface="Nunito"/>
              <a:cs typeface="Nunito"/>
              <a:sym typeface="Nunito"/>
            </a:endParaRPr>
          </a:p>
          <a:p>
            <a:pPr marL="285750" marR="0" lvl="0" indent="-285750" algn="l" rtl="0">
              <a:lnSpc>
                <a:spcPct val="115000"/>
              </a:lnSpc>
              <a:spcBef>
                <a:spcPts val="0"/>
              </a:spcBef>
              <a:spcAft>
                <a:spcPts val="0"/>
              </a:spcAft>
              <a:buClr>
                <a:schemeClr val="dk1"/>
              </a:buClr>
              <a:buSzPts val="1300"/>
              <a:buFont typeface="Nunito"/>
              <a:buChar char="•"/>
            </a:pPr>
            <a:r>
              <a:rPr lang="it-IT" sz="1300" i="0" u="none" strike="noStrike" cap="none">
                <a:solidFill>
                  <a:schemeClr val="dk1"/>
                </a:solidFill>
                <a:latin typeface="Nunito"/>
                <a:ea typeface="Nunito"/>
                <a:cs typeface="Nunito"/>
                <a:sym typeface="Nunito"/>
              </a:rPr>
              <a:t>Politiche locali del cibo che non fanno riferimento ad una concezione ‘difensiva’ e ‘autarchica’ della dimensione locale (o del concetto di ‘locale’), ma che, al contrario, </a:t>
            </a:r>
            <a:r>
              <a:rPr lang="it-IT" sz="1300" b="1" i="0" u="none" strike="noStrike" cap="none">
                <a:solidFill>
                  <a:schemeClr val="dk1"/>
                </a:solidFill>
                <a:latin typeface="Nunito"/>
                <a:ea typeface="Nunito"/>
                <a:cs typeface="Nunito"/>
                <a:sym typeface="Nunito"/>
              </a:rPr>
              <a:t>riconoscono la complessità dei sistemi alimentari</a:t>
            </a:r>
            <a:r>
              <a:rPr lang="it-IT" sz="1300" i="0" u="none" strike="noStrike" cap="none">
                <a:solidFill>
                  <a:schemeClr val="dk1"/>
                </a:solidFill>
                <a:latin typeface="Nunito"/>
                <a:ea typeface="Nunito"/>
                <a:cs typeface="Nunito"/>
                <a:sym typeface="Nunito"/>
              </a:rPr>
              <a:t> e l’evidenza che ogni territorio non può essere e non è auspicabile sia auto-sufficiente. Politiche locali del cibo che non inducono comportamenti individualistici o di competizione territoriale, nella consapevolezza che la trasformazione dei sistemi alimentari richiede impegno e cooperazione a scale diverse.</a:t>
            </a:r>
            <a:endParaRPr sz="1400" i="0" u="none" strike="noStrike" cap="none">
              <a:solidFill>
                <a:schemeClr val="dk1"/>
              </a:solidFill>
              <a:latin typeface="Nunito"/>
              <a:ea typeface="Nunito"/>
              <a:cs typeface="Nunito"/>
              <a:sym typeface="Nunito"/>
            </a:endParaRPr>
          </a:p>
        </p:txBody>
      </p:sp>
      <p:pic>
        <p:nvPicPr>
          <p:cNvPr id="132" name="Google Shape;132;p5" descr="Immagine che contiene Carattere, testo, design, Elementi grafici&#10;&#10;Descrizione generata automaticamente"/>
          <p:cNvPicPr preferRelativeResize="0"/>
          <p:nvPr/>
        </p:nvPicPr>
        <p:blipFill rotWithShape="1">
          <a:blip r:embed="rId3">
            <a:alphaModFix/>
          </a:blip>
          <a:srcRect/>
          <a:stretch/>
        </p:blipFill>
        <p:spPr>
          <a:xfrm>
            <a:off x="11420475" y="9524"/>
            <a:ext cx="730940" cy="730940"/>
          </a:xfrm>
          <a:prstGeom prst="rect">
            <a:avLst/>
          </a:prstGeom>
          <a:noFill/>
          <a:ln>
            <a:noFill/>
          </a:ln>
        </p:spPr>
      </p:pic>
      <p:sp>
        <p:nvSpPr>
          <p:cNvPr id="133" name="Google Shape;133;p5"/>
          <p:cNvSpPr txBox="1"/>
          <p:nvPr/>
        </p:nvSpPr>
        <p:spPr>
          <a:xfrm>
            <a:off x="420125" y="555975"/>
            <a:ext cx="6178800" cy="2925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200"/>
              <a:buFont typeface="Arial"/>
              <a:buNone/>
            </a:pPr>
            <a:r>
              <a:rPr lang="it-IT" sz="1300" b="1" i="0" u="none" strike="noStrike" cap="none">
                <a:solidFill>
                  <a:schemeClr val="dk1"/>
                </a:solidFill>
                <a:latin typeface="Nunito"/>
                <a:ea typeface="Nunito"/>
                <a:cs typeface="Nunito"/>
                <a:sym typeface="Nunito"/>
              </a:rPr>
              <a:t>La Rete attribuisce al termine ‘Politiche Locali del Cibo’ i seguenti significati:</a:t>
            </a:r>
            <a:endParaRPr sz="1300" b="1" i="0" u="none" strike="noStrike" cap="none">
              <a:solidFill>
                <a:schemeClr val="dk1"/>
              </a:solidFill>
              <a:latin typeface="Nunito"/>
              <a:ea typeface="Nunito"/>
              <a:cs typeface="Nunito"/>
              <a:sym typeface="Nuni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6</a:t>
            </a:fld>
            <a:endParaRPr/>
          </a:p>
        </p:txBody>
      </p:sp>
      <p:sp>
        <p:nvSpPr>
          <p:cNvPr id="139" name="Google Shape;139;p6"/>
          <p:cNvSpPr/>
          <p:nvPr/>
        </p:nvSpPr>
        <p:spPr>
          <a:xfrm>
            <a:off x="-9525" y="-1"/>
            <a:ext cx="135643" cy="6879431"/>
          </a:xfrm>
          <a:prstGeom prst="rect">
            <a:avLst/>
          </a:prstGeom>
          <a:solidFill>
            <a:srgbClr val="75300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0" name="Google Shape;140;p6"/>
          <p:cNvSpPr txBox="1"/>
          <p:nvPr/>
        </p:nvSpPr>
        <p:spPr>
          <a:xfrm>
            <a:off x="394525" y="859225"/>
            <a:ext cx="5572200" cy="35139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Politiche che, in quanto locali, sono anche </a:t>
            </a:r>
            <a:r>
              <a:rPr lang="it-IT" sz="1300" b="1" i="0" u="none" strike="noStrike" cap="none">
                <a:solidFill>
                  <a:schemeClr val="dk1"/>
                </a:solidFill>
                <a:latin typeface="Nunito"/>
                <a:ea typeface="Nunito"/>
                <a:cs typeface="Nunito"/>
                <a:sym typeface="Nunito"/>
              </a:rPr>
              <a:t>territoriali</a:t>
            </a:r>
            <a:r>
              <a:rPr lang="it-IT" sz="1300" i="0" u="none" strike="noStrike" cap="none">
                <a:solidFill>
                  <a:schemeClr val="dk1"/>
                </a:solidFill>
                <a:latin typeface="Nunito Medium"/>
                <a:ea typeface="Nunito Medium"/>
                <a:cs typeface="Nunito Medium"/>
                <a:sym typeface="Nunito Medium"/>
              </a:rPr>
              <a:t>, volte all’esplorazione e costruzione di possibilità di “regolazione” del sistema del cibo relativamente autonome a livello locale. Al riguardo, il territorio “locale” non è ﬁsso, dato, deﬁnito dalle competenze politico-amministrative, ma è prodotto nei processi di costruzione delle politiche locali del cibo incrociando spazi funzionali, territori culturali, ambiti di azione della politica e spazi sociali di azione collettiva attorno al cibo.</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Politiche locali del cibo che riconoscono che ogni città/territorio/regione possiede le </a:t>
            </a:r>
            <a:r>
              <a:rPr lang="it-IT" sz="1300" b="1" i="0" u="none" strike="noStrike" cap="none">
                <a:solidFill>
                  <a:schemeClr val="dk1"/>
                </a:solidFill>
                <a:latin typeface="Nunito"/>
                <a:ea typeface="Nunito"/>
                <a:cs typeface="Nunito"/>
                <a:sym typeface="Nunito"/>
              </a:rPr>
              <a:t>competenze locali </a:t>
            </a:r>
            <a:r>
              <a:rPr lang="it-IT" sz="1300" i="0" u="none" strike="noStrike" cap="none">
                <a:solidFill>
                  <a:schemeClr val="dk1"/>
                </a:solidFill>
                <a:latin typeface="Nunito Medium"/>
                <a:ea typeface="Nunito Medium"/>
                <a:cs typeface="Nunito Medium"/>
                <a:sym typeface="Nunito Medium"/>
              </a:rPr>
              <a:t>per cogliere in maniera unica tanto le opportunità quanto le criticità del proprio contesto e per definire politiche locali in grado di governare il modo con cui il cibo viene prodotto, distribuito, consumato, e che dunque non esistono soluzioni replicabili tali e quali. </a:t>
            </a:r>
            <a:endParaRPr sz="1400" i="0" u="none" strike="noStrike" cap="none">
              <a:solidFill>
                <a:schemeClr val="dk1"/>
              </a:solidFill>
              <a:latin typeface="Nunito Medium"/>
              <a:ea typeface="Nunito Medium"/>
              <a:cs typeface="Nunito Medium"/>
              <a:sym typeface="Nunito Medium"/>
            </a:endParaRPr>
          </a:p>
        </p:txBody>
      </p:sp>
      <p:sp>
        <p:nvSpPr>
          <p:cNvPr id="141" name="Google Shape;141;p6"/>
          <p:cNvSpPr txBox="1"/>
          <p:nvPr/>
        </p:nvSpPr>
        <p:spPr>
          <a:xfrm>
            <a:off x="6096000" y="859226"/>
            <a:ext cx="5760000" cy="53550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b="1" i="0" u="none" strike="noStrike" cap="none">
                <a:solidFill>
                  <a:schemeClr val="dk1"/>
                </a:solidFill>
                <a:latin typeface="Nunito"/>
                <a:ea typeface="Nunito"/>
                <a:cs typeface="Nunito"/>
                <a:sym typeface="Nunito"/>
              </a:rPr>
              <a:t>Politiche locali del CIBO</a:t>
            </a:r>
            <a:r>
              <a:rPr lang="it-IT" sz="1300" i="0" u="none" strike="noStrike" cap="none">
                <a:solidFill>
                  <a:schemeClr val="dk1"/>
                </a:solidFill>
                <a:latin typeface="Nunito Medium"/>
                <a:ea typeface="Nunito Medium"/>
                <a:cs typeface="Nunito Medium"/>
                <a:sym typeface="Nunito Medium"/>
              </a:rPr>
              <a:t>, e non solo alimentari, perché il termine “cibo” rispecchia meglio la molteplicità dei valori - nutrizionali, culturali, sociali, ambientali ed economici - in esso incorporati. Come per il termine inglese “food system”, </a:t>
            </a:r>
            <a:r>
              <a:rPr lang="it-IT" sz="1300" b="1" i="0" u="none" strike="noStrike" cap="none">
                <a:solidFill>
                  <a:schemeClr val="dk1"/>
                </a:solidFill>
                <a:latin typeface="Nunito"/>
                <a:ea typeface="Nunito"/>
                <a:cs typeface="Nunito"/>
                <a:sym typeface="Nunito"/>
              </a:rPr>
              <a:t>il cibo è da associare al “sistema cibo”</a:t>
            </a:r>
            <a:r>
              <a:rPr lang="it-IT" sz="1300" i="0" u="none" strike="noStrike" cap="none">
                <a:solidFill>
                  <a:schemeClr val="dk1"/>
                </a:solidFill>
                <a:latin typeface="Nunito Medium"/>
                <a:ea typeface="Nunito Medium"/>
                <a:cs typeface="Nunito Medium"/>
                <a:sym typeface="Nunito Medium"/>
              </a:rPr>
              <a:t>, cioè alle attività legate alla produzione, trasformazione, distribuzione, consumo e trattamento degli scarti e a tutti gli elementi che entrano in gioco (ambiente, società, processi, infrastrutture, istituzioni, etc.), considerandone le implicazioni sociali, culturali, economiche e ambientali.</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Le politiche locali del cibo hanno dunque un </a:t>
            </a:r>
            <a:r>
              <a:rPr lang="it-IT" sz="1300" b="1" i="0" u="none" strike="noStrike" cap="none">
                <a:solidFill>
                  <a:schemeClr val="dk1"/>
                </a:solidFill>
                <a:latin typeface="Nunito"/>
                <a:ea typeface="Nunito"/>
                <a:cs typeface="Nunito"/>
                <a:sym typeface="Nunito"/>
              </a:rPr>
              <a:t>ruolo di cardine</a:t>
            </a:r>
            <a:r>
              <a:rPr lang="it-IT" sz="1300" i="0" u="none" strike="noStrike" cap="none">
                <a:solidFill>
                  <a:schemeClr val="dk1"/>
                </a:solidFill>
                <a:latin typeface="Nunito Medium"/>
                <a:ea typeface="Nunito Medium"/>
                <a:cs typeface="Nunito Medium"/>
                <a:sym typeface="Nunito Medium"/>
              </a:rPr>
              <a:t>, intorno al quale ruotano e si intersecano una molteplicità di politiche (es. agricole, ambientali, commerciali, educative, di pianificazione territoriale, sanitarie, ecc.). Come tali, esse affrontano la sfida di creare </a:t>
            </a:r>
            <a:r>
              <a:rPr lang="it-IT" sz="1300" b="1" i="0" u="none" strike="noStrike" cap="none">
                <a:solidFill>
                  <a:schemeClr val="dk1"/>
                </a:solidFill>
                <a:latin typeface="Nunito"/>
                <a:ea typeface="Nunito"/>
                <a:cs typeface="Nunito"/>
                <a:sym typeface="Nunito"/>
              </a:rPr>
              <a:t>spazi di incontro e confronto</a:t>
            </a:r>
            <a:r>
              <a:rPr lang="it-IT" sz="1300" i="0" u="none" strike="noStrike" cap="none">
                <a:solidFill>
                  <a:schemeClr val="dk1"/>
                </a:solidFill>
                <a:latin typeface="Nunito Medium"/>
                <a:ea typeface="Nunito Medium"/>
                <a:cs typeface="Nunito Medium"/>
                <a:sym typeface="Nunito Medium"/>
              </a:rPr>
              <a:t> tra una molteplicità di ambiti operativi che tradizionalmente agiscono in modo indipendente. Un tale ruolo è ben lontano dalla semplice messa a sistema di tutti gli elementi del mondo del cibo.</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In virtù di tale natura, la costruzione delle politiche locali del cibo avviene attraverso la composizione di opportunità provenienti da ambiti diversi, attraverso un </a:t>
            </a:r>
            <a:r>
              <a:rPr lang="it-IT" sz="1300" b="1" i="0" u="none" strike="noStrike" cap="none">
                <a:solidFill>
                  <a:schemeClr val="dk1"/>
                </a:solidFill>
                <a:latin typeface="Nunito"/>
                <a:ea typeface="Nunito"/>
                <a:cs typeface="Nunito"/>
                <a:sym typeface="Nunito"/>
              </a:rPr>
              <a:t>set di strumenti normativi e progettuali</a:t>
            </a:r>
            <a:r>
              <a:rPr lang="it-IT" sz="1300" i="0" u="none" strike="noStrike" cap="none">
                <a:solidFill>
                  <a:schemeClr val="dk1"/>
                </a:solidFill>
                <a:latin typeface="Nunito Medium"/>
                <a:ea typeface="Nunito Medium"/>
                <a:cs typeface="Nunito Medium"/>
                <a:sym typeface="Nunito Medium"/>
              </a:rPr>
              <a:t> in grado di coprire le varie fasi dei sistemi alimentari.</a:t>
            </a:r>
            <a:endParaRPr sz="1400" i="0" u="none" strike="noStrike" cap="none">
              <a:solidFill>
                <a:schemeClr val="dk1"/>
              </a:solidFill>
              <a:latin typeface="Nunito Medium"/>
              <a:ea typeface="Nunito Medium"/>
              <a:cs typeface="Nunito Medium"/>
              <a:sym typeface="Nunito Medium"/>
            </a:endParaRPr>
          </a:p>
        </p:txBody>
      </p:sp>
      <p:sp>
        <p:nvSpPr>
          <p:cNvPr id="142" name="Google Shape;142;p6"/>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g346954bf6ca_0_9"/>
          <p:cNvSpPr/>
          <p:nvPr/>
        </p:nvSpPr>
        <p:spPr>
          <a:xfrm>
            <a:off x="7419975" y="1907277"/>
            <a:ext cx="1352700" cy="942900"/>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48" name="Google Shape;148;g346954bf6ca_0_9"/>
          <p:cNvGrpSpPr/>
          <p:nvPr/>
        </p:nvGrpSpPr>
        <p:grpSpPr>
          <a:xfrm>
            <a:off x="0" y="-16575"/>
            <a:ext cx="12191998" cy="6891129"/>
            <a:chOff x="0" y="-16565"/>
            <a:chExt cx="12191998" cy="6891129"/>
          </a:xfrm>
        </p:grpSpPr>
        <p:pic>
          <p:nvPicPr>
            <p:cNvPr id="149" name="Google Shape;149;g346954bf6ca_0_9"/>
            <p:cNvPicPr preferRelativeResize="0"/>
            <p:nvPr/>
          </p:nvPicPr>
          <p:blipFill rotWithShape="1">
            <a:blip r:embed="rId3">
              <a:alphaModFix/>
            </a:blip>
            <a:srcRect/>
            <a:stretch/>
          </p:blipFill>
          <p:spPr>
            <a:xfrm>
              <a:off x="0" y="-16565"/>
              <a:ext cx="12191998" cy="6891129"/>
            </a:xfrm>
            <a:prstGeom prst="rect">
              <a:avLst/>
            </a:prstGeom>
            <a:noFill/>
            <a:ln>
              <a:noFill/>
            </a:ln>
          </p:spPr>
        </p:pic>
        <p:sp>
          <p:nvSpPr>
            <p:cNvPr id="150" name="Google Shape;150;g346954bf6ca_0_9"/>
            <p:cNvSpPr txBox="1"/>
            <p:nvPr/>
          </p:nvSpPr>
          <p:spPr>
            <a:xfrm>
              <a:off x="666749" y="904875"/>
              <a:ext cx="7667700" cy="2555100"/>
            </a:xfrm>
            <a:prstGeom prst="rect">
              <a:avLst/>
            </a:prstGeom>
            <a:solidFill>
              <a:srgbClr val="DDD4C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p:txBody>
        </p:sp>
      </p:grpSp>
      <p:sp>
        <p:nvSpPr>
          <p:cNvPr id="151" name="Google Shape;151;g346954bf6ca_0_9"/>
          <p:cNvSpPr/>
          <p:nvPr/>
        </p:nvSpPr>
        <p:spPr>
          <a:xfrm>
            <a:off x="0" y="-111200"/>
            <a:ext cx="6302100" cy="69906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g346954bf6ca_0_9"/>
          <p:cNvSpPr/>
          <p:nvPr/>
        </p:nvSpPr>
        <p:spPr>
          <a:xfrm>
            <a:off x="-9525" y="0"/>
            <a:ext cx="135600" cy="6879300"/>
          </a:xfrm>
          <a:prstGeom prst="rect">
            <a:avLst/>
          </a:prstGeom>
          <a:solidFill>
            <a:srgbClr val="B45F0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g346954bf6ca_0_9"/>
          <p:cNvSpPr txBox="1"/>
          <p:nvPr/>
        </p:nvSpPr>
        <p:spPr>
          <a:xfrm>
            <a:off x="260850" y="1788700"/>
            <a:ext cx="5780400" cy="31908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800"/>
              <a:buFont typeface="Arial"/>
              <a:buNone/>
            </a:pPr>
            <a:r>
              <a:rPr lang="it-IT" sz="1500" i="0" u="none" strike="noStrike" cap="none">
                <a:solidFill>
                  <a:schemeClr val="dk1"/>
                </a:solidFill>
                <a:latin typeface="Nunito Medium"/>
                <a:ea typeface="Nunito Medium"/>
                <a:cs typeface="Nunito Medium"/>
                <a:sym typeface="Nunito Medium"/>
              </a:rPr>
              <a:t>Su queste premesse, definiamo le </a:t>
            </a:r>
            <a:r>
              <a:rPr lang="it-IT" sz="1500" b="1" i="0" u="none" strike="noStrike" cap="none">
                <a:solidFill>
                  <a:schemeClr val="dk1"/>
                </a:solidFill>
                <a:latin typeface="Nunito"/>
                <a:ea typeface="Nunito"/>
                <a:cs typeface="Nunito"/>
                <a:sym typeface="Nunito"/>
              </a:rPr>
              <a:t>Politiche Locali del Cibo</a:t>
            </a:r>
            <a:r>
              <a:rPr lang="it-IT" sz="1500" i="0" u="none" strike="noStrike" cap="none">
                <a:solidFill>
                  <a:schemeClr val="dk1"/>
                </a:solidFill>
                <a:latin typeface="Nunito Medium"/>
                <a:ea typeface="Nunito Medium"/>
                <a:cs typeface="Nunito Medium"/>
                <a:sym typeface="Nunito Medium"/>
              </a:rPr>
              <a:t> come</a:t>
            </a:r>
            <a:endParaRPr sz="15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800"/>
              <a:buFont typeface="Arial"/>
              <a:buNone/>
            </a:pPr>
            <a:endParaRPr sz="15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800"/>
              <a:buFont typeface="Arial"/>
              <a:buNone/>
            </a:pPr>
            <a:endParaRPr sz="15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800"/>
              <a:buFont typeface="Arial"/>
              <a:buNone/>
            </a:pPr>
            <a:r>
              <a:rPr lang="it-IT" sz="1700" i="1" u="none" strike="noStrike" cap="none">
                <a:solidFill>
                  <a:schemeClr val="dk1"/>
                </a:solidFill>
                <a:latin typeface="Nunito Medium"/>
                <a:ea typeface="Nunito Medium"/>
                <a:cs typeface="Nunito Medium"/>
                <a:sym typeface="Nunito Medium"/>
              </a:rPr>
              <a:t>l’insieme di processi e iniziative legislative multisettoriali e transdisciplinari, definiti, progettati e realizzati dalle amministrazioni locali insieme alla società civile, la ricerca e il settore privato, volti a regolare i sistemi del cibo a scala locale, con obiettivi di sostenibilità ambientale ed equità sociale.</a:t>
            </a:r>
            <a:endParaRPr sz="1700" i="1"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800"/>
              <a:buFont typeface="Arial"/>
              <a:buNone/>
            </a:pPr>
            <a:endParaRPr sz="1500" i="1"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800"/>
              <a:buFont typeface="Arial"/>
              <a:buNone/>
            </a:pPr>
            <a:endParaRPr sz="1500" i="1" u="none" strike="noStrike" cap="none">
              <a:solidFill>
                <a:schemeClr val="dk1"/>
              </a:solidFill>
              <a:latin typeface="Nunito Medium"/>
              <a:ea typeface="Nunito Medium"/>
              <a:cs typeface="Nunito Medium"/>
              <a:sym typeface="Nunito Medium"/>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7"/>
          <p:cNvSpPr/>
          <p:nvPr/>
        </p:nvSpPr>
        <p:spPr>
          <a:xfrm>
            <a:off x="7419975" y="1907277"/>
            <a:ext cx="1352550" cy="942975"/>
          </a:xfrm>
          <a:prstGeom prst="rect">
            <a:avLst/>
          </a:prstGeom>
          <a:solidFill>
            <a:srgbClr val="DDD4C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159" name="Google Shape;159;p7"/>
          <p:cNvGrpSpPr/>
          <p:nvPr/>
        </p:nvGrpSpPr>
        <p:grpSpPr>
          <a:xfrm>
            <a:off x="0" y="-16565"/>
            <a:ext cx="12191999" cy="6891130"/>
            <a:chOff x="0" y="-16565"/>
            <a:chExt cx="12191999" cy="6891130"/>
          </a:xfrm>
        </p:grpSpPr>
        <p:pic>
          <p:nvPicPr>
            <p:cNvPr id="160" name="Google Shape;160;p7"/>
            <p:cNvPicPr preferRelativeResize="0"/>
            <p:nvPr/>
          </p:nvPicPr>
          <p:blipFill rotWithShape="1">
            <a:blip r:embed="rId3">
              <a:alphaModFix/>
            </a:blip>
            <a:srcRect/>
            <a:stretch/>
          </p:blipFill>
          <p:spPr>
            <a:xfrm>
              <a:off x="0" y="-16565"/>
              <a:ext cx="12191999" cy="6891130"/>
            </a:xfrm>
            <a:prstGeom prst="rect">
              <a:avLst/>
            </a:prstGeom>
            <a:noFill/>
            <a:ln>
              <a:noFill/>
            </a:ln>
          </p:spPr>
        </p:pic>
        <p:sp>
          <p:nvSpPr>
            <p:cNvPr id="161" name="Google Shape;161;p7"/>
            <p:cNvSpPr txBox="1"/>
            <p:nvPr/>
          </p:nvSpPr>
          <p:spPr>
            <a:xfrm>
              <a:off x="666749" y="904875"/>
              <a:ext cx="7667626" cy="2554545"/>
            </a:xfrm>
            <a:prstGeom prst="rect">
              <a:avLst/>
            </a:prstGeom>
            <a:solidFill>
              <a:srgbClr val="DDD4C5"/>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chemeClr val="dk1"/>
                </a:solidFill>
                <a:latin typeface="Arial"/>
                <a:ea typeface="Arial"/>
                <a:cs typeface="Arial"/>
                <a:sym typeface="Arial"/>
              </a:endParaRPr>
            </a:p>
          </p:txBody>
        </p:sp>
      </p:grpSp>
      <p:sp>
        <p:nvSpPr>
          <p:cNvPr id="162" name="Google Shape;162;p7"/>
          <p:cNvSpPr txBox="1"/>
          <p:nvPr/>
        </p:nvSpPr>
        <p:spPr>
          <a:xfrm>
            <a:off x="666749" y="904875"/>
            <a:ext cx="69246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it-IT" sz="4200" b="1" i="0" u="none" strike="noStrike" cap="none">
                <a:solidFill>
                  <a:srgbClr val="75300D"/>
                </a:solidFill>
                <a:latin typeface="Nunito"/>
                <a:ea typeface="Nunito"/>
                <a:cs typeface="Nunito"/>
                <a:sym typeface="Nunito"/>
              </a:rPr>
              <a:t>Principi di riferimento e percorsi auspicabili</a:t>
            </a:r>
            <a:br>
              <a:rPr lang="it-IT" sz="4000" b="1" i="0" u="none" strike="noStrike" cap="none">
                <a:solidFill>
                  <a:srgbClr val="75300D"/>
                </a:solidFill>
                <a:latin typeface="Nunito"/>
                <a:ea typeface="Nunito"/>
                <a:cs typeface="Nunito"/>
                <a:sym typeface="Nunito"/>
              </a:rPr>
            </a:br>
            <a:endParaRPr sz="1600" b="1" i="0" u="none" strike="noStrike" cap="none">
              <a:solidFill>
                <a:srgbClr val="75300D"/>
              </a:solidFill>
              <a:latin typeface="Nunito"/>
              <a:ea typeface="Nunito"/>
              <a:cs typeface="Nunito"/>
              <a:sym typeface="Nunit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8"/>
          <p:cNvSpPr txBox="1"/>
          <p:nvPr/>
        </p:nvSpPr>
        <p:spPr>
          <a:xfrm>
            <a:off x="356850" y="1205425"/>
            <a:ext cx="5572800" cy="3759600"/>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Le Politiche Locali del Cibo dovrebbero divenire uno strumento per la </a:t>
            </a:r>
            <a:r>
              <a:rPr lang="it-IT" sz="1300" b="1" i="0" u="none" strike="noStrike" cap="none">
                <a:solidFill>
                  <a:schemeClr val="dk1"/>
                </a:solidFill>
                <a:latin typeface="Nunito"/>
                <a:ea typeface="Nunito"/>
                <a:cs typeface="Nunito"/>
                <a:sym typeface="Nunito"/>
              </a:rPr>
              <a:t>trasformazione sostenibile ed inclusiva dei sistemi locali del cibo</a:t>
            </a:r>
            <a:r>
              <a:rPr lang="it-IT" sz="1300" i="0" u="none" strike="noStrike" cap="none">
                <a:solidFill>
                  <a:schemeClr val="dk1"/>
                </a:solidFill>
                <a:latin typeface="Nunito Medium"/>
                <a:ea typeface="Nunito Medium"/>
                <a:cs typeface="Nunito Medium"/>
                <a:sym typeface="Nunito Medium"/>
              </a:rPr>
              <a:t>, in ciò contribuendo anche al raggiungimento degli obiettivi di trasformazione a livello globale (es. Agenda 2030).</a:t>
            </a:r>
            <a:endParaRPr sz="1400" i="0" u="none" strike="noStrike" cap="none">
              <a:solidFill>
                <a:schemeClr val="dk1"/>
              </a:solidFill>
              <a:latin typeface="Nunito Medium"/>
              <a:ea typeface="Nunito Medium"/>
              <a:cs typeface="Nunito Medium"/>
              <a:sym typeface="Nunito Medium"/>
            </a:endParaRPr>
          </a:p>
          <a:p>
            <a:pPr marL="285750" marR="0" lvl="0" indent="-203200" algn="l" rtl="0">
              <a:lnSpc>
                <a:spcPct val="115000"/>
              </a:lnSpc>
              <a:spcBef>
                <a:spcPts val="0"/>
              </a:spcBef>
              <a:spcAft>
                <a:spcPts val="0"/>
              </a:spcAft>
              <a:buClr>
                <a:schemeClr val="dk1"/>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85750" marR="0" lvl="0" indent="-2857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A tal fine, il </a:t>
            </a:r>
            <a:r>
              <a:rPr lang="it-IT" sz="1300" b="1" i="0" u="none" strike="noStrike" cap="none">
                <a:solidFill>
                  <a:schemeClr val="dk1"/>
                </a:solidFill>
                <a:latin typeface="Nunito"/>
                <a:ea typeface="Nunito"/>
                <a:cs typeface="Nunito"/>
                <a:sym typeface="Nunito"/>
              </a:rPr>
              <a:t>cibo deve essere considerato nella sua complessità</a:t>
            </a:r>
            <a:r>
              <a:rPr lang="it-IT" sz="1300" i="0" u="none" strike="noStrike" cap="none">
                <a:solidFill>
                  <a:schemeClr val="dk1"/>
                </a:solidFill>
                <a:latin typeface="Nunito Medium"/>
                <a:ea typeface="Nunito Medium"/>
                <a:cs typeface="Nunito Medium"/>
                <a:sym typeface="Nunito Medium"/>
              </a:rPr>
              <a:t>, per la sua capacità di coinvolgere ambiti diversi del vivere individuale e sociale e del nostro rapporto con il pianeta: la salute e il benessere, la gestione delle risorse ambientali, il rapporto con gli animali, la gestione del territorio, la giustizia sociale, la conoscenza e la cultura, l’economia, gli equilibri geo-politici.</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269999" marR="0" lvl="0" indent="-269999"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Il cibo </a:t>
            </a:r>
            <a:r>
              <a:rPr lang="it-IT" sz="1300" b="1" i="0" u="none" strike="noStrike" cap="none">
                <a:solidFill>
                  <a:schemeClr val="dk1"/>
                </a:solidFill>
                <a:latin typeface="Nunito"/>
                <a:ea typeface="Nunito"/>
                <a:cs typeface="Nunito"/>
                <a:sym typeface="Nunito"/>
              </a:rPr>
              <a:t>non deve essere trattato come una semplice merce</a:t>
            </a:r>
            <a:r>
              <a:rPr lang="it-IT" sz="1300" i="0" u="none" strike="noStrike" cap="none">
                <a:solidFill>
                  <a:schemeClr val="dk1"/>
                </a:solidFill>
                <a:latin typeface="Nunito Medium"/>
                <a:ea typeface="Nunito Medium"/>
                <a:cs typeface="Nunito Medium"/>
                <a:sym typeface="Nunito Medium"/>
              </a:rPr>
              <a:t> e deve invece essere considerato, insieme ad altre risorse base per lo sviluppo umano, </a:t>
            </a:r>
            <a:r>
              <a:rPr lang="it-IT" sz="1300" b="1" i="0" u="none" strike="noStrike" cap="none">
                <a:solidFill>
                  <a:schemeClr val="dk1"/>
                </a:solidFill>
                <a:latin typeface="Nunito"/>
                <a:ea typeface="Nunito"/>
                <a:cs typeface="Nunito"/>
                <a:sym typeface="Nunito"/>
              </a:rPr>
              <a:t>un bene comune (</a:t>
            </a:r>
            <a:r>
              <a:rPr lang="it-IT" sz="1300" b="1" i="1" u="none" strike="noStrike" cap="none">
                <a:solidFill>
                  <a:schemeClr val="dk1"/>
                </a:solidFill>
                <a:latin typeface="Nunito"/>
                <a:ea typeface="Nunito"/>
                <a:cs typeface="Nunito"/>
                <a:sym typeface="Nunito"/>
              </a:rPr>
              <a:t>food as commons</a:t>
            </a:r>
            <a:r>
              <a:rPr lang="it-IT" sz="1300" b="1" i="0" u="none" strike="noStrike" cap="none">
                <a:solidFill>
                  <a:schemeClr val="dk1"/>
                </a:solidFill>
                <a:latin typeface="Nunito"/>
                <a:ea typeface="Nunito"/>
                <a:cs typeface="Nunito"/>
                <a:sym typeface="Nunito"/>
              </a:rPr>
              <a:t>)</a:t>
            </a:r>
            <a:r>
              <a:rPr lang="it-IT" sz="1300" i="0" u="none" strike="noStrike" cap="none">
                <a:solidFill>
                  <a:schemeClr val="dk1"/>
                </a:solidFill>
                <a:latin typeface="Nunito Medium"/>
                <a:ea typeface="Nunito Medium"/>
                <a:cs typeface="Nunito Medium"/>
                <a:sym typeface="Nunito Medium"/>
              </a:rPr>
              <a:t>.</a:t>
            </a:r>
            <a:endParaRPr sz="14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400"/>
              <a:buFont typeface="Arial"/>
              <a:buNone/>
            </a:pPr>
            <a:endParaRPr sz="1400" i="0" u="none" strike="noStrike" cap="none">
              <a:solidFill>
                <a:schemeClr val="dk1"/>
              </a:solidFill>
              <a:latin typeface="Nunito Medium"/>
              <a:ea typeface="Nunito Medium"/>
              <a:cs typeface="Nunito Medium"/>
              <a:sym typeface="Nunito Medium"/>
            </a:endParaRPr>
          </a:p>
        </p:txBody>
      </p:sp>
      <p:sp>
        <p:nvSpPr>
          <p:cNvPr id="168" name="Google Shape;168;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9</a:t>
            </a:fld>
            <a:endParaRPr/>
          </a:p>
        </p:txBody>
      </p:sp>
      <p:sp>
        <p:nvSpPr>
          <p:cNvPr id="169" name="Google Shape;169;p8"/>
          <p:cNvSpPr/>
          <p:nvPr/>
        </p:nvSpPr>
        <p:spPr>
          <a:xfrm>
            <a:off x="-9525" y="-1"/>
            <a:ext cx="135643" cy="6879431"/>
          </a:xfrm>
          <a:prstGeom prst="rect">
            <a:avLst/>
          </a:prstGeom>
          <a:solidFill>
            <a:srgbClr val="C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70" name="Google Shape;170;p8"/>
          <p:cNvSpPr txBox="1"/>
          <p:nvPr/>
        </p:nvSpPr>
        <p:spPr>
          <a:xfrm>
            <a:off x="6043675" y="1205427"/>
            <a:ext cx="5760000" cy="2133300"/>
          </a:xfrm>
          <a:prstGeom prst="rect">
            <a:avLst/>
          </a:prstGeom>
          <a:solidFill>
            <a:schemeClr val="lt1"/>
          </a:solidFill>
          <a:ln>
            <a:noFill/>
          </a:ln>
        </p:spPr>
        <p:txBody>
          <a:bodyPr spcFirstLastPara="1" wrap="square" lIns="91425" tIns="45700" rIns="91425" bIns="45700" anchor="t" anchorCtr="0">
            <a:spAutoFit/>
          </a:bodyPr>
          <a:lstStyle/>
          <a:p>
            <a:pPr marL="457200" marR="0" lvl="0" indent="-3111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L’accesso al cibo, sano ed eticamente e culturalmente adeguato, deve essere considerato un</a:t>
            </a:r>
            <a:r>
              <a:rPr lang="it-IT" sz="1300" b="1" i="0" u="none" strike="noStrike" cap="none">
                <a:solidFill>
                  <a:schemeClr val="dk1"/>
                </a:solidFill>
                <a:latin typeface="Nunito"/>
                <a:ea typeface="Nunito"/>
                <a:cs typeface="Nunito"/>
                <a:sym typeface="Nunito"/>
              </a:rPr>
              <a:t> diritto di tutte le donne e gli uomini (</a:t>
            </a:r>
            <a:r>
              <a:rPr lang="it-IT" sz="1300" b="1" i="1" u="none" strike="noStrike" cap="none">
                <a:solidFill>
                  <a:schemeClr val="dk1"/>
                </a:solidFill>
                <a:latin typeface="Nunito"/>
                <a:ea typeface="Nunito"/>
                <a:cs typeface="Nunito"/>
                <a:sym typeface="Nunito"/>
              </a:rPr>
              <a:t>right to food</a:t>
            </a:r>
            <a:r>
              <a:rPr lang="it-IT" sz="1300" b="1" i="0" u="none" strike="noStrike" cap="none">
                <a:solidFill>
                  <a:schemeClr val="dk1"/>
                </a:solidFill>
                <a:latin typeface="Nunito"/>
                <a:ea typeface="Nunito"/>
                <a:cs typeface="Nunito"/>
                <a:sym typeface="Nunito"/>
              </a:rPr>
              <a:t>)</a:t>
            </a:r>
            <a:r>
              <a:rPr lang="it-IT" sz="1300" i="0" u="none" strike="noStrike" cap="none">
                <a:solidFill>
                  <a:schemeClr val="dk1"/>
                </a:solidFill>
                <a:latin typeface="Nunito Medium"/>
                <a:ea typeface="Nunito Medium"/>
                <a:cs typeface="Nunito Medium"/>
                <a:sym typeface="Nunito Medium"/>
              </a:rPr>
              <a:t>, qualunque sia la loro condizione economica e di cittadinanza.</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a:p>
            <a:pPr marL="457200" marR="0" lvl="0" indent="-311150" algn="l" rtl="0">
              <a:lnSpc>
                <a:spcPct val="115000"/>
              </a:lnSpc>
              <a:spcBef>
                <a:spcPts val="0"/>
              </a:spcBef>
              <a:spcAft>
                <a:spcPts val="0"/>
              </a:spcAft>
              <a:buClr>
                <a:schemeClr val="dk1"/>
              </a:buClr>
              <a:buSzPts val="1300"/>
              <a:buFont typeface="Nunito Medium"/>
              <a:buChar char="•"/>
            </a:pPr>
            <a:r>
              <a:rPr lang="it-IT" sz="1300" i="0" u="none" strike="noStrike" cap="none">
                <a:solidFill>
                  <a:schemeClr val="dk1"/>
                </a:solidFill>
                <a:latin typeface="Nunito Medium"/>
                <a:ea typeface="Nunito Medium"/>
                <a:cs typeface="Nunito Medium"/>
                <a:sym typeface="Nunito Medium"/>
              </a:rPr>
              <a:t>Per garantire anche alle fasce sociali economicamente più deboli tale accesso, è importante che venga rafforzata, mettendo a sistema l’intervento pubblico e quello privato, la </a:t>
            </a:r>
            <a:r>
              <a:rPr lang="it-IT" sz="1300" b="1" i="0" u="none" strike="noStrike" cap="none">
                <a:solidFill>
                  <a:schemeClr val="dk1"/>
                </a:solidFill>
                <a:latin typeface="Nunito"/>
                <a:ea typeface="Nunito"/>
                <a:cs typeface="Nunito"/>
                <a:sym typeface="Nunito"/>
              </a:rPr>
              <a:t>filiera della solidarietà</a:t>
            </a:r>
            <a:r>
              <a:rPr lang="it-IT" sz="1300" i="0" u="none" strike="noStrike" cap="none">
                <a:solidFill>
                  <a:schemeClr val="dk1"/>
                </a:solidFill>
                <a:latin typeface="Nunito Medium"/>
                <a:ea typeface="Nunito Medium"/>
                <a:cs typeface="Nunito Medium"/>
                <a:sym typeface="Nunito Medium"/>
              </a:rPr>
              <a:t>.</a:t>
            </a:r>
            <a:endParaRPr sz="1300" i="0" u="none" strike="noStrike" cap="none">
              <a:solidFill>
                <a:schemeClr val="dk1"/>
              </a:solidFill>
              <a:latin typeface="Nunito Medium"/>
              <a:ea typeface="Nunito Medium"/>
              <a:cs typeface="Nunito Medium"/>
              <a:sym typeface="Nunito Medium"/>
            </a:endParaRPr>
          </a:p>
          <a:p>
            <a:pPr marL="0" marR="0" lvl="0" indent="0" algn="l" rtl="0">
              <a:lnSpc>
                <a:spcPct val="115000"/>
              </a:lnSpc>
              <a:spcBef>
                <a:spcPts val="0"/>
              </a:spcBef>
              <a:spcAft>
                <a:spcPts val="0"/>
              </a:spcAft>
              <a:buClr>
                <a:srgbClr val="000000"/>
              </a:buClr>
              <a:buSzPts val="1300"/>
              <a:buFont typeface="Arial"/>
              <a:buNone/>
            </a:pPr>
            <a:endParaRPr sz="1300" i="0" u="none" strike="noStrike" cap="none">
              <a:solidFill>
                <a:schemeClr val="dk1"/>
              </a:solidFill>
              <a:latin typeface="Nunito Medium"/>
              <a:ea typeface="Nunito Medium"/>
              <a:cs typeface="Nunito Medium"/>
              <a:sym typeface="Nunito Medium"/>
            </a:endParaRPr>
          </a:p>
        </p:txBody>
      </p:sp>
      <p:sp>
        <p:nvSpPr>
          <p:cNvPr id="171" name="Google Shape;171;p8"/>
          <p:cNvSpPr txBox="1"/>
          <p:nvPr/>
        </p:nvSpPr>
        <p:spPr>
          <a:xfrm>
            <a:off x="267468" y="6567810"/>
            <a:ext cx="10763400" cy="246300"/>
          </a:xfrm>
          <a:prstGeom prst="rect">
            <a:avLst/>
          </a:prstGeom>
          <a:solidFill>
            <a:schemeClr val="lt1"/>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it-IT" sz="1000" i="0" u="none" strike="noStrike" cap="none">
                <a:solidFill>
                  <a:srgbClr val="747474"/>
                </a:solidFill>
                <a:latin typeface="Nunito"/>
                <a:ea typeface="Nunito"/>
                <a:cs typeface="Nunito"/>
                <a:sym typeface="Nunito"/>
              </a:rPr>
              <a:t>Cosa sono le Politiche Locali del Cibo? </a:t>
            </a:r>
            <a:r>
              <a:rPr lang="it-IT" sz="1000">
                <a:solidFill>
                  <a:srgbClr val="747474"/>
                </a:solidFill>
                <a:latin typeface="Nunito"/>
                <a:ea typeface="Nunito"/>
                <a:cs typeface="Nunito"/>
                <a:sym typeface="Nunito"/>
              </a:rPr>
              <a:t>Significati e definizioni, principi, percorsi e approcci per la trasformazione dei sistemi alimentari locali</a:t>
            </a:r>
            <a:endParaRPr sz="1400" i="0" u="none" strike="noStrike" cap="none">
              <a:solidFill>
                <a:srgbClr val="000000"/>
              </a:solidFill>
              <a:latin typeface="Nunito"/>
              <a:ea typeface="Nunito"/>
              <a:cs typeface="Nunito"/>
              <a:sym typeface="Nunito"/>
            </a:endParaRPr>
          </a:p>
        </p:txBody>
      </p:sp>
      <p:sp>
        <p:nvSpPr>
          <p:cNvPr id="172" name="Google Shape;172;p8"/>
          <p:cNvSpPr txBox="1"/>
          <p:nvPr/>
        </p:nvSpPr>
        <p:spPr>
          <a:xfrm>
            <a:off x="419575" y="419650"/>
            <a:ext cx="10763400" cy="292500"/>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Clr>
                <a:srgbClr val="000000"/>
              </a:buClr>
              <a:buSzPts val="1200"/>
              <a:buFont typeface="Arial"/>
              <a:buNone/>
            </a:pPr>
            <a:r>
              <a:rPr lang="it-IT" sz="1300" b="1" i="0" u="none" strike="noStrike" cap="none">
                <a:solidFill>
                  <a:schemeClr val="dk1"/>
                </a:solidFill>
                <a:latin typeface="Nunito"/>
                <a:ea typeface="Nunito"/>
                <a:cs typeface="Nunito"/>
                <a:sym typeface="Nunito"/>
              </a:rPr>
              <a:t>La Rete Italiana delle Politiche Locali del Cibo ritiene che le Politiche Locali del Cibo debbano fare riferimento ai seguenti principi:</a:t>
            </a:r>
            <a:endParaRPr sz="1300" b="1" i="0" u="none" strike="noStrike" cap="none">
              <a:solidFill>
                <a:schemeClr val="dk1"/>
              </a:solidFill>
              <a:latin typeface="Nunito"/>
              <a:ea typeface="Nunito"/>
              <a:cs typeface="Nunito"/>
              <a:sym typeface="Nunito"/>
            </a:endParaRPr>
          </a:p>
        </p:txBody>
      </p:sp>
    </p:spTree>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3383</Words>
  <Application>Microsoft Office PowerPoint</Application>
  <PresentationFormat>Widescreen</PresentationFormat>
  <Paragraphs>178</Paragraphs>
  <Slides>19</Slides>
  <Notes>19</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19</vt:i4>
      </vt:variant>
    </vt:vector>
  </HeadingPairs>
  <TitlesOfParts>
    <vt:vector size="24" baseType="lpstr">
      <vt:lpstr>Nunito Medium</vt:lpstr>
      <vt:lpstr>Arial</vt:lpstr>
      <vt:lpstr>Nunito</vt:lpstr>
      <vt:lpstr>Play</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Anonimo</dc:creator>
  <cp:lastModifiedBy>Adanella Rossi</cp:lastModifiedBy>
  <cp:revision>2</cp:revision>
  <dcterms:created xsi:type="dcterms:W3CDTF">2025-01-27T13:59:37Z</dcterms:created>
  <dcterms:modified xsi:type="dcterms:W3CDTF">2025-05-26T07:23:13Z</dcterms:modified>
</cp:coreProperties>
</file>